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Default Extension="ppt" ContentType="application/vnd.ms-powerpoi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tiff" ContentType="image/tiff"/>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59" r:id="rId3"/>
    <p:sldId id="257" r:id="rId4"/>
    <p:sldId id="310" r:id="rId5"/>
    <p:sldId id="288" r:id="rId6"/>
    <p:sldId id="289" r:id="rId7"/>
    <p:sldId id="313" r:id="rId8"/>
    <p:sldId id="258" r:id="rId9"/>
    <p:sldId id="311" r:id="rId10"/>
    <p:sldId id="312" r:id="rId11"/>
    <p:sldId id="260" r:id="rId12"/>
    <p:sldId id="320" r:id="rId13"/>
    <p:sldId id="261" r:id="rId14"/>
    <p:sldId id="262" r:id="rId15"/>
    <p:sldId id="264" r:id="rId16"/>
    <p:sldId id="265" r:id="rId17"/>
    <p:sldId id="268" r:id="rId18"/>
    <p:sldId id="269" r:id="rId19"/>
    <p:sldId id="270" r:id="rId20"/>
    <p:sldId id="273" r:id="rId21"/>
    <p:sldId id="274" r:id="rId22"/>
    <p:sldId id="276" r:id="rId23"/>
    <p:sldId id="277" r:id="rId24"/>
    <p:sldId id="279" r:id="rId25"/>
    <p:sldId id="280" r:id="rId26"/>
    <p:sldId id="281" r:id="rId27"/>
    <p:sldId id="282" r:id="rId28"/>
    <p:sldId id="283" r:id="rId29"/>
    <p:sldId id="286" r:id="rId30"/>
    <p:sldId id="287" r:id="rId31"/>
    <p:sldId id="290" r:id="rId32"/>
    <p:sldId id="291" r:id="rId33"/>
    <p:sldId id="307" r:id="rId34"/>
    <p:sldId id="308" r:id="rId35"/>
    <p:sldId id="309" r:id="rId36"/>
    <p:sldId id="296" r:id="rId37"/>
    <p:sldId id="295" r:id="rId38"/>
    <p:sldId id="294" r:id="rId39"/>
    <p:sldId id="297" r:id="rId40"/>
    <p:sldId id="298" r:id="rId41"/>
    <p:sldId id="299" r:id="rId42"/>
    <p:sldId id="300" r:id="rId43"/>
    <p:sldId id="301" r:id="rId44"/>
    <p:sldId id="303" r:id="rId45"/>
    <p:sldId id="305" r:id="rId46"/>
    <p:sldId id="306" r:id="rId47"/>
    <p:sldId id="304" r:id="rId48"/>
    <p:sldId id="315" r:id="rId49"/>
    <p:sldId id="316" r:id="rId50"/>
    <p:sldId id="317" r:id="rId51"/>
    <p:sldId id="318" r:id="rId52"/>
    <p:sldId id="319" r:id="rId53"/>
    <p:sldId id="321"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93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084325-30AA-4320-9DA8-E8A1DB57C3D7}" type="datetimeFigureOut">
              <a:rPr lang="hr-HR" smtClean="0"/>
              <a:pPr/>
              <a:t>12.5.2019.</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86745C-A0C5-436A-BDF0-A7F04324EE82}" type="slidenum">
              <a:rPr lang="hr-HR" smtClean="0"/>
              <a:pPr/>
              <a:t>‹#›</a:t>
            </a:fld>
            <a:endParaRPr lang="hr-H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a:xfrm>
            <a:off x="1144588" y="685800"/>
            <a:ext cx="4572000" cy="3429000"/>
          </a:xfrm>
          <a:ln/>
        </p:spPr>
      </p:sp>
      <p:sp>
        <p:nvSpPr>
          <p:cNvPr id="12185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charset="0"/>
            </a:endParaRPr>
          </a:p>
        </p:txBody>
      </p:sp>
      <p:sp>
        <p:nvSpPr>
          <p:cNvPr id="1218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ＭＳ Ｐゴシック" charset="0"/>
              </a:defRPr>
            </a:lvl1pPr>
            <a:lvl2pPr marL="742950" indent="-285750">
              <a:defRPr sz="3200">
                <a:solidFill>
                  <a:schemeClr val="tx1"/>
                </a:solidFill>
                <a:latin typeface="Helvetica" charset="0"/>
                <a:ea typeface="ＭＳ Ｐゴシック" charset="0"/>
              </a:defRPr>
            </a:lvl2pPr>
            <a:lvl3pPr marL="1143000" indent="-228600">
              <a:defRPr sz="3200">
                <a:solidFill>
                  <a:schemeClr val="tx1"/>
                </a:solidFill>
                <a:latin typeface="Helvetica" charset="0"/>
                <a:ea typeface="ＭＳ Ｐゴシック" charset="0"/>
              </a:defRPr>
            </a:lvl3pPr>
            <a:lvl4pPr marL="1600200" indent="-228600">
              <a:defRPr sz="3200">
                <a:solidFill>
                  <a:schemeClr val="tx1"/>
                </a:solidFill>
                <a:latin typeface="Helvetica" charset="0"/>
                <a:ea typeface="ＭＳ Ｐゴシック" charset="0"/>
              </a:defRPr>
            </a:lvl4pPr>
            <a:lvl5pPr marL="2057400" indent="-228600">
              <a:defRPr sz="3200">
                <a:solidFill>
                  <a:schemeClr val="tx1"/>
                </a:solidFill>
                <a:latin typeface="Helvetica" charset="0"/>
                <a:ea typeface="ＭＳ Ｐゴシック" charset="0"/>
              </a:defRPr>
            </a:lvl5pPr>
            <a:lvl6pPr marL="2514600" indent="-228600" eaLnBrk="0" fontAlgn="base" hangingPunct="0">
              <a:spcBef>
                <a:spcPct val="0"/>
              </a:spcBef>
              <a:spcAft>
                <a:spcPct val="0"/>
              </a:spcAft>
              <a:defRPr sz="3200">
                <a:solidFill>
                  <a:schemeClr val="tx1"/>
                </a:solidFill>
                <a:latin typeface="Helvetica" charset="0"/>
                <a:ea typeface="ＭＳ Ｐゴシック" charset="0"/>
              </a:defRPr>
            </a:lvl6pPr>
            <a:lvl7pPr marL="2971800" indent="-228600" eaLnBrk="0" fontAlgn="base" hangingPunct="0">
              <a:spcBef>
                <a:spcPct val="0"/>
              </a:spcBef>
              <a:spcAft>
                <a:spcPct val="0"/>
              </a:spcAft>
              <a:defRPr sz="3200">
                <a:solidFill>
                  <a:schemeClr val="tx1"/>
                </a:solidFill>
                <a:latin typeface="Helvetica" charset="0"/>
                <a:ea typeface="ＭＳ Ｐゴシック" charset="0"/>
              </a:defRPr>
            </a:lvl7pPr>
            <a:lvl8pPr marL="3429000" indent="-228600" eaLnBrk="0" fontAlgn="base" hangingPunct="0">
              <a:spcBef>
                <a:spcPct val="0"/>
              </a:spcBef>
              <a:spcAft>
                <a:spcPct val="0"/>
              </a:spcAft>
              <a:defRPr sz="3200">
                <a:solidFill>
                  <a:schemeClr val="tx1"/>
                </a:solidFill>
                <a:latin typeface="Helvetica" charset="0"/>
                <a:ea typeface="ＭＳ Ｐゴシック" charset="0"/>
              </a:defRPr>
            </a:lvl8pPr>
            <a:lvl9pPr marL="3886200" indent="-228600" eaLnBrk="0" fontAlgn="base" hangingPunct="0">
              <a:spcBef>
                <a:spcPct val="0"/>
              </a:spcBef>
              <a:spcAft>
                <a:spcPct val="0"/>
              </a:spcAft>
              <a:defRPr sz="3200">
                <a:solidFill>
                  <a:schemeClr val="tx1"/>
                </a:solidFill>
                <a:latin typeface="Helvetica" charset="0"/>
                <a:ea typeface="ＭＳ Ｐゴシック" charset="0"/>
              </a:defRPr>
            </a:lvl9pPr>
          </a:lstStyle>
          <a:p>
            <a:fld id="{2EF49848-250B-AC4D-92B1-4137A1F541B5}" type="slidenum">
              <a:rPr lang="en-US" sz="1200">
                <a:solidFill>
                  <a:prstClr val="black"/>
                </a:solidFill>
                <a:latin typeface="Times" charset="0"/>
              </a:rPr>
              <a:pPr/>
              <a:t>15</a:t>
            </a:fld>
            <a:endParaRPr lang="en-US" sz="1200">
              <a:solidFill>
                <a:prstClr val="black"/>
              </a:solidFill>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noTextEdit="1"/>
          </p:cNvSpPr>
          <p:nvPr>
            <p:ph type="sldImg"/>
          </p:nvPr>
        </p:nvSpPr>
        <p:spPr>
          <a:ln/>
        </p:spPr>
      </p:sp>
      <p:sp>
        <p:nvSpPr>
          <p:cNvPr id="2580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2580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128"/>
              </a:defRPr>
            </a:lvl1pPr>
            <a:lvl2pPr marL="742950" indent="-285750">
              <a:defRPr sz="3200">
                <a:solidFill>
                  <a:schemeClr val="tx1"/>
                </a:solidFill>
                <a:latin typeface="Helvetica" charset="0"/>
                <a:ea typeface="ＭＳ Ｐゴシック" charset="-128"/>
              </a:defRPr>
            </a:lvl2pPr>
            <a:lvl3pPr marL="1143000" indent="-228600">
              <a:defRPr sz="3200">
                <a:solidFill>
                  <a:schemeClr val="tx1"/>
                </a:solidFill>
                <a:latin typeface="Helvetica" charset="0"/>
                <a:ea typeface="ＭＳ Ｐゴシック" charset="-128"/>
              </a:defRPr>
            </a:lvl3pPr>
            <a:lvl4pPr marL="1600200" indent="-228600">
              <a:defRPr sz="3200">
                <a:solidFill>
                  <a:schemeClr val="tx1"/>
                </a:solidFill>
                <a:latin typeface="Helvetica" charset="0"/>
                <a:ea typeface="ＭＳ Ｐゴシック" charset="-128"/>
              </a:defRPr>
            </a:lvl4pPr>
            <a:lvl5pPr marL="2057400" indent="-228600">
              <a:defRPr sz="3200">
                <a:solidFill>
                  <a:schemeClr val="tx1"/>
                </a:solidFill>
                <a:latin typeface="Helvetica" charset="0"/>
                <a:ea typeface="ＭＳ Ｐゴシック" charset="-128"/>
              </a:defRPr>
            </a:lvl5pPr>
            <a:lvl6pPr marL="2514600" indent="-228600" eaLnBrk="0" fontAlgn="base" hangingPunct="0">
              <a:spcBef>
                <a:spcPct val="0"/>
              </a:spcBef>
              <a:spcAft>
                <a:spcPct val="0"/>
              </a:spcAft>
              <a:defRPr sz="3200">
                <a:solidFill>
                  <a:schemeClr val="tx1"/>
                </a:solidFill>
                <a:latin typeface="Helvetica" charset="0"/>
                <a:ea typeface="ＭＳ Ｐゴシック" charset="-128"/>
              </a:defRPr>
            </a:lvl6pPr>
            <a:lvl7pPr marL="2971800" indent="-228600" eaLnBrk="0" fontAlgn="base" hangingPunct="0">
              <a:spcBef>
                <a:spcPct val="0"/>
              </a:spcBef>
              <a:spcAft>
                <a:spcPct val="0"/>
              </a:spcAft>
              <a:defRPr sz="3200">
                <a:solidFill>
                  <a:schemeClr val="tx1"/>
                </a:solidFill>
                <a:latin typeface="Helvetica" charset="0"/>
                <a:ea typeface="ＭＳ Ｐゴシック" charset="-128"/>
              </a:defRPr>
            </a:lvl7pPr>
            <a:lvl8pPr marL="3429000" indent="-228600" eaLnBrk="0" fontAlgn="base" hangingPunct="0">
              <a:spcBef>
                <a:spcPct val="0"/>
              </a:spcBef>
              <a:spcAft>
                <a:spcPct val="0"/>
              </a:spcAft>
              <a:defRPr sz="3200">
                <a:solidFill>
                  <a:schemeClr val="tx1"/>
                </a:solidFill>
                <a:latin typeface="Helvetica" charset="0"/>
                <a:ea typeface="ＭＳ Ｐゴシック" charset="-128"/>
              </a:defRPr>
            </a:lvl8pPr>
            <a:lvl9pPr marL="3886200" indent="-228600" eaLnBrk="0" fontAlgn="base" hangingPunct="0">
              <a:spcBef>
                <a:spcPct val="0"/>
              </a:spcBef>
              <a:spcAft>
                <a:spcPct val="0"/>
              </a:spcAft>
              <a:defRPr sz="3200">
                <a:solidFill>
                  <a:schemeClr val="tx1"/>
                </a:solidFill>
                <a:latin typeface="Helvetica" charset="0"/>
                <a:ea typeface="ＭＳ Ｐゴシック" charset="-128"/>
              </a:defRPr>
            </a:lvl9pPr>
          </a:lstStyle>
          <a:p>
            <a:fld id="{ADDC5FC2-7B19-FC45-AC22-319B210821FA}" type="slidenum">
              <a:rPr lang="en-US" altLang="en-US" sz="1200">
                <a:latin typeface="Times" charset="0"/>
              </a:rPr>
              <a:pPr/>
              <a:t>48</a:t>
            </a:fld>
            <a:endParaRPr lang="en-US" altLang="en-US" sz="1200">
              <a:latin typeface="Times" charset="0"/>
            </a:endParaRPr>
          </a:p>
        </p:txBody>
      </p:sp>
    </p:spTree>
    <p:extLst>
      <p:ext uri="{BB962C8B-B14F-4D97-AF65-F5344CB8AC3E}">
        <p14:creationId xmlns:p14="http://schemas.microsoft.com/office/powerpoint/2010/main" xmlns="" val="1297807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p:cNvSpPr>
            <a:spLocks noGrp="1" noRot="1" noChangeAspect="1" noTextEdit="1"/>
          </p:cNvSpPr>
          <p:nvPr>
            <p:ph type="sldImg"/>
          </p:nvPr>
        </p:nvSpPr>
        <p:spPr>
          <a:ln/>
        </p:spPr>
      </p:sp>
      <p:sp>
        <p:nvSpPr>
          <p:cNvPr id="231426"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ea typeface="ＭＳ Ｐゴシック" charset="-128"/>
              </a:rPr>
              <a:t>The hydrogen in your body, present in every molecule of water, came from the Big Bang. There are no other appreciable sources of hydrogen in the universe. The carbon in your body was made by nuclear fusion in the interior of stars, as was the oxygen. Much of the iron in your body was made during supernovas of stars that occurred long ago and far away. The gold in your jewelry was likely made from neutron stars during collisions that may have been visible as short-duration gamma-ray bursts. Elements like phosphorus and copper are present in our bodies in only small amounts but are essential to the functioning of all known life. The featured periodic table is color coded to indicate humanity's best guess as to the nuclear origin of all known elements. The sites of nuclear creation of some elements, such as copper, are not really well known and are continuing topics of observational and computational research.</a:t>
            </a:r>
          </a:p>
        </p:txBody>
      </p:sp>
      <p:sp>
        <p:nvSpPr>
          <p:cNvPr id="231427"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9325">
              <a:defRPr sz="1600" b="1">
                <a:solidFill>
                  <a:schemeClr val="bg1"/>
                </a:solidFill>
                <a:latin typeface="Arial" charset="0"/>
                <a:ea typeface="ＭＳ Ｐゴシック" charset="-128"/>
              </a:defRPr>
            </a:lvl1pPr>
            <a:lvl2pPr marL="742950" indent="-285750" defTabSz="949325">
              <a:defRPr sz="1600" b="1">
                <a:solidFill>
                  <a:schemeClr val="bg1"/>
                </a:solidFill>
                <a:latin typeface="Arial" charset="0"/>
                <a:ea typeface="ＭＳ Ｐゴシック" charset="-128"/>
              </a:defRPr>
            </a:lvl2pPr>
            <a:lvl3pPr marL="1143000" indent="-228600" defTabSz="949325">
              <a:defRPr sz="1600" b="1">
                <a:solidFill>
                  <a:schemeClr val="bg1"/>
                </a:solidFill>
                <a:latin typeface="Arial" charset="0"/>
                <a:ea typeface="ＭＳ Ｐゴシック" charset="-128"/>
              </a:defRPr>
            </a:lvl3pPr>
            <a:lvl4pPr marL="1600200" indent="-228600" defTabSz="949325">
              <a:defRPr sz="1600" b="1">
                <a:solidFill>
                  <a:schemeClr val="bg1"/>
                </a:solidFill>
                <a:latin typeface="Arial" charset="0"/>
                <a:ea typeface="ＭＳ Ｐゴシック" charset="-128"/>
              </a:defRPr>
            </a:lvl4pPr>
            <a:lvl5pPr marL="2057400" indent="-228600" defTabSz="949325">
              <a:defRPr sz="1600" b="1">
                <a:solidFill>
                  <a:schemeClr val="bg1"/>
                </a:solidFill>
                <a:latin typeface="Arial" charset="0"/>
                <a:ea typeface="ＭＳ Ｐゴシック" charset="-128"/>
              </a:defRPr>
            </a:lvl5pPr>
            <a:lvl6pPr marL="2514600" indent="-228600" defTabSz="949325" eaLnBrk="0" fontAlgn="base" hangingPunct="0">
              <a:spcBef>
                <a:spcPct val="0"/>
              </a:spcBef>
              <a:spcAft>
                <a:spcPct val="0"/>
              </a:spcAft>
              <a:defRPr sz="1600" b="1">
                <a:solidFill>
                  <a:schemeClr val="bg1"/>
                </a:solidFill>
                <a:latin typeface="Arial" charset="0"/>
                <a:ea typeface="ＭＳ Ｐゴシック" charset="-128"/>
              </a:defRPr>
            </a:lvl6pPr>
            <a:lvl7pPr marL="2971800" indent="-228600" defTabSz="949325" eaLnBrk="0" fontAlgn="base" hangingPunct="0">
              <a:spcBef>
                <a:spcPct val="0"/>
              </a:spcBef>
              <a:spcAft>
                <a:spcPct val="0"/>
              </a:spcAft>
              <a:defRPr sz="1600" b="1">
                <a:solidFill>
                  <a:schemeClr val="bg1"/>
                </a:solidFill>
                <a:latin typeface="Arial" charset="0"/>
                <a:ea typeface="ＭＳ Ｐゴシック" charset="-128"/>
              </a:defRPr>
            </a:lvl7pPr>
            <a:lvl8pPr marL="3429000" indent="-228600" defTabSz="949325" eaLnBrk="0" fontAlgn="base" hangingPunct="0">
              <a:spcBef>
                <a:spcPct val="0"/>
              </a:spcBef>
              <a:spcAft>
                <a:spcPct val="0"/>
              </a:spcAft>
              <a:defRPr sz="1600" b="1">
                <a:solidFill>
                  <a:schemeClr val="bg1"/>
                </a:solidFill>
                <a:latin typeface="Arial" charset="0"/>
                <a:ea typeface="ＭＳ Ｐゴシック" charset="-128"/>
              </a:defRPr>
            </a:lvl8pPr>
            <a:lvl9pPr marL="3886200" indent="-228600" defTabSz="949325" eaLnBrk="0" fontAlgn="base" hangingPunct="0">
              <a:spcBef>
                <a:spcPct val="0"/>
              </a:spcBef>
              <a:spcAft>
                <a:spcPct val="0"/>
              </a:spcAft>
              <a:defRPr sz="1600" b="1">
                <a:solidFill>
                  <a:schemeClr val="bg1"/>
                </a:solidFill>
                <a:latin typeface="Arial" charset="0"/>
                <a:ea typeface="ＭＳ Ｐゴシック" charset="-128"/>
              </a:defRPr>
            </a:lvl9pPr>
          </a:lstStyle>
          <a:p>
            <a:fld id="{775832ED-E4BA-CF47-82B3-0285C63D8780}" type="slidenum">
              <a:rPr lang="en-GB" altLang="en-US" sz="1200" b="0">
                <a:solidFill>
                  <a:schemeClr val="tx1"/>
                </a:solidFill>
                <a:latin typeface="Times New Roman" charset="0"/>
              </a:rPr>
              <a:pPr/>
              <a:t>49</a:t>
            </a:fld>
            <a:endParaRPr lang="en-GB" altLang="en-US" sz="1200" b="0">
              <a:solidFill>
                <a:schemeClr val="tx1"/>
              </a:solidFill>
              <a:latin typeface="Times New Roman" charset="0"/>
            </a:endParaRPr>
          </a:p>
        </p:txBody>
      </p:sp>
    </p:spTree>
    <p:extLst>
      <p:ext uri="{BB962C8B-B14F-4D97-AF65-F5344CB8AC3E}">
        <p14:creationId xmlns:p14="http://schemas.microsoft.com/office/powerpoint/2010/main" xmlns="" val="1133775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47AC47-3FD0-934A-9367-66702EC38699}" type="slidenum">
              <a:rPr lang="en-US" smtClean="0"/>
              <a:pPr/>
              <a:t>50</a:t>
            </a:fld>
            <a:endParaRPr lang="en-US"/>
          </a:p>
        </p:txBody>
      </p:sp>
    </p:spTree>
    <p:extLst>
      <p:ext uri="{BB962C8B-B14F-4D97-AF65-F5344CB8AC3E}">
        <p14:creationId xmlns:p14="http://schemas.microsoft.com/office/powerpoint/2010/main" xmlns="" val="1679017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7EC2EA-585B-EE4C-8C68-D527DB561786}" type="slidenum">
              <a:rPr lang="en-US" smtClean="0"/>
              <a:pPr/>
              <a:t>17</a:t>
            </a:fld>
            <a:endParaRPr lang="en-US"/>
          </a:p>
        </p:txBody>
      </p:sp>
    </p:spTree>
    <p:extLst>
      <p:ext uri="{BB962C8B-B14F-4D97-AF65-F5344CB8AC3E}">
        <p14:creationId xmlns="" xmlns:p14="http://schemas.microsoft.com/office/powerpoint/2010/main" val="3939857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7EC2EA-585B-EE4C-8C68-D527DB561786}" type="slidenum">
              <a:rPr lang="en-US" smtClean="0"/>
              <a:pPr/>
              <a:t>18</a:t>
            </a:fld>
            <a:endParaRPr lang="en-US"/>
          </a:p>
        </p:txBody>
      </p:sp>
    </p:spTree>
    <p:extLst>
      <p:ext uri="{BB962C8B-B14F-4D97-AF65-F5344CB8AC3E}">
        <p14:creationId xmlns="" xmlns:p14="http://schemas.microsoft.com/office/powerpoint/2010/main" val="3868204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ＭＳ Ｐゴシック" charset="0"/>
              </a:defRPr>
            </a:lvl1pPr>
            <a:lvl2pPr marL="742950" indent="-285750">
              <a:defRPr sz="3200">
                <a:solidFill>
                  <a:schemeClr val="tx1"/>
                </a:solidFill>
                <a:latin typeface="Helvetica" charset="0"/>
                <a:ea typeface="ＭＳ Ｐゴシック" charset="0"/>
              </a:defRPr>
            </a:lvl2pPr>
            <a:lvl3pPr marL="1143000" indent="-228600">
              <a:defRPr sz="3200">
                <a:solidFill>
                  <a:schemeClr val="tx1"/>
                </a:solidFill>
                <a:latin typeface="Helvetica" charset="0"/>
                <a:ea typeface="ＭＳ Ｐゴシック" charset="0"/>
              </a:defRPr>
            </a:lvl3pPr>
            <a:lvl4pPr marL="1600200" indent="-228600">
              <a:defRPr sz="3200">
                <a:solidFill>
                  <a:schemeClr val="tx1"/>
                </a:solidFill>
                <a:latin typeface="Helvetica" charset="0"/>
                <a:ea typeface="ＭＳ Ｐゴシック" charset="0"/>
              </a:defRPr>
            </a:lvl4pPr>
            <a:lvl5pPr marL="2057400" indent="-228600">
              <a:defRPr sz="3200">
                <a:solidFill>
                  <a:schemeClr val="tx1"/>
                </a:solidFill>
                <a:latin typeface="Helvetica" charset="0"/>
                <a:ea typeface="ＭＳ Ｐゴシック" charset="0"/>
              </a:defRPr>
            </a:lvl5pPr>
            <a:lvl6pPr marL="2514600" indent="-228600" eaLnBrk="0" fontAlgn="base" hangingPunct="0">
              <a:spcBef>
                <a:spcPct val="0"/>
              </a:spcBef>
              <a:spcAft>
                <a:spcPct val="0"/>
              </a:spcAft>
              <a:defRPr sz="3200">
                <a:solidFill>
                  <a:schemeClr val="tx1"/>
                </a:solidFill>
                <a:latin typeface="Helvetica" charset="0"/>
                <a:ea typeface="ＭＳ Ｐゴシック" charset="0"/>
              </a:defRPr>
            </a:lvl6pPr>
            <a:lvl7pPr marL="2971800" indent="-228600" eaLnBrk="0" fontAlgn="base" hangingPunct="0">
              <a:spcBef>
                <a:spcPct val="0"/>
              </a:spcBef>
              <a:spcAft>
                <a:spcPct val="0"/>
              </a:spcAft>
              <a:defRPr sz="3200">
                <a:solidFill>
                  <a:schemeClr val="tx1"/>
                </a:solidFill>
                <a:latin typeface="Helvetica" charset="0"/>
                <a:ea typeface="ＭＳ Ｐゴシック" charset="0"/>
              </a:defRPr>
            </a:lvl7pPr>
            <a:lvl8pPr marL="3429000" indent="-228600" eaLnBrk="0" fontAlgn="base" hangingPunct="0">
              <a:spcBef>
                <a:spcPct val="0"/>
              </a:spcBef>
              <a:spcAft>
                <a:spcPct val="0"/>
              </a:spcAft>
              <a:defRPr sz="3200">
                <a:solidFill>
                  <a:schemeClr val="tx1"/>
                </a:solidFill>
                <a:latin typeface="Helvetica" charset="0"/>
                <a:ea typeface="ＭＳ Ｐゴシック" charset="0"/>
              </a:defRPr>
            </a:lvl8pPr>
            <a:lvl9pPr marL="3886200" indent="-228600" eaLnBrk="0" fontAlgn="base" hangingPunct="0">
              <a:spcBef>
                <a:spcPct val="0"/>
              </a:spcBef>
              <a:spcAft>
                <a:spcPct val="0"/>
              </a:spcAft>
              <a:defRPr sz="3200">
                <a:solidFill>
                  <a:schemeClr val="tx1"/>
                </a:solidFill>
                <a:latin typeface="Helvetica" charset="0"/>
                <a:ea typeface="ＭＳ Ｐゴシック" charset="0"/>
              </a:defRPr>
            </a:lvl9pPr>
          </a:lstStyle>
          <a:p>
            <a:fld id="{9C147309-F15A-8141-B985-9951BD5A5502}" type="slidenum">
              <a:rPr lang="hr-HR" sz="1200">
                <a:solidFill>
                  <a:srgbClr val="000000"/>
                </a:solidFill>
                <a:latin typeface="Times" charset="0"/>
              </a:rPr>
              <a:pPr/>
              <a:t>26</a:t>
            </a:fld>
            <a:endParaRPr lang="hr-HR" sz="1200">
              <a:solidFill>
                <a:srgbClr val="000000"/>
              </a:solidFill>
              <a:latin typeface="Times" charset="0"/>
            </a:endParaRPr>
          </a:p>
        </p:txBody>
      </p:sp>
      <p:sp>
        <p:nvSpPr>
          <p:cNvPr id="51200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512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charset="0"/>
            </a:endParaRPr>
          </a:p>
        </p:txBody>
      </p:sp>
    </p:spTree>
    <p:extLst>
      <p:ext uri="{BB962C8B-B14F-4D97-AF65-F5344CB8AC3E}">
        <p14:creationId xmlns="" xmlns:p14="http://schemas.microsoft.com/office/powerpoint/2010/main" val="1794850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Slide Image Placeholder 1"/>
          <p:cNvSpPr>
            <a:spLocks noGrp="1" noRot="1" noChangeAspect="1" noTextEdit="1"/>
          </p:cNvSpPr>
          <p:nvPr>
            <p:ph type="sldImg"/>
          </p:nvPr>
        </p:nvSpPr>
        <p:spPr>
          <a:xfrm>
            <a:off x="1144588" y="685800"/>
            <a:ext cx="4572000" cy="3429000"/>
          </a:xfrm>
          <a:ln/>
        </p:spPr>
      </p:sp>
      <p:sp>
        <p:nvSpPr>
          <p:cNvPr id="61849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charset="0"/>
            </a:endParaRPr>
          </a:p>
        </p:txBody>
      </p:sp>
      <p:sp>
        <p:nvSpPr>
          <p:cNvPr id="6184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ＭＳ Ｐゴシック" charset="0"/>
              </a:defRPr>
            </a:lvl1pPr>
            <a:lvl2pPr marL="742950" indent="-285750">
              <a:defRPr sz="3200">
                <a:solidFill>
                  <a:schemeClr val="tx1"/>
                </a:solidFill>
                <a:latin typeface="Helvetica" charset="0"/>
                <a:ea typeface="ＭＳ Ｐゴシック" charset="0"/>
              </a:defRPr>
            </a:lvl2pPr>
            <a:lvl3pPr marL="1143000" indent="-228600">
              <a:defRPr sz="3200">
                <a:solidFill>
                  <a:schemeClr val="tx1"/>
                </a:solidFill>
                <a:latin typeface="Helvetica" charset="0"/>
                <a:ea typeface="ＭＳ Ｐゴシック" charset="0"/>
              </a:defRPr>
            </a:lvl3pPr>
            <a:lvl4pPr marL="1600200" indent="-228600">
              <a:defRPr sz="3200">
                <a:solidFill>
                  <a:schemeClr val="tx1"/>
                </a:solidFill>
                <a:latin typeface="Helvetica" charset="0"/>
                <a:ea typeface="ＭＳ Ｐゴシック" charset="0"/>
              </a:defRPr>
            </a:lvl4pPr>
            <a:lvl5pPr marL="2057400" indent="-228600">
              <a:defRPr sz="3200">
                <a:solidFill>
                  <a:schemeClr val="tx1"/>
                </a:solidFill>
                <a:latin typeface="Helvetica" charset="0"/>
                <a:ea typeface="ＭＳ Ｐゴシック" charset="0"/>
              </a:defRPr>
            </a:lvl5pPr>
            <a:lvl6pPr marL="2514600" indent="-228600" eaLnBrk="0" fontAlgn="base" hangingPunct="0">
              <a:spcBef>
                <a:spcPct val="0"/>
              </a:spcBef>
              <a:spcAft>
                <a:spcPct val="0"/>
              </a:spcAft>
              <a:defRPr sz="3200">
                <a:solidFill>
                  <a:schemeClr val="tx1"/>
                </a:solidFill>
                <a:latin typeface="Helvetica" charset="0"/>
                <a:ea typeface="ＭＳ Ｐゴシック" charset="0"/>
              </a:defRPr>
            </a:lvl6pPr>
            <a:lvl7pPr marL="2971800" indent="-228600" eaLnBrk="0" fontAlgn="base" hangingPunct="0">
              <a:spcBef>
                <a:spcPct val="0"/>
              </a:spcBef>
              <a:spcAft>
                <a:spcPct val="0"/>
              </a:spcAft>
              <a:defRPr sz="3200">
                <a:solidFill>
                  <a:schemeClr val="tx1"/>
                </a:solidFill>
                <a:latin typeface="Helvetica" charset="0"/>
                <a:ea typeface="ＭＳ Ｐゴシック" charset="0"/>
              </a:defRPr>
            </a:lvl7pPr>
            <a:lvl8pPr marL="3429000" indent="-228600" eaLnBrk="0" fontAlgn="base" hangingPunct="0">
              <a:spcBef>
                <a:spcPct val="0"/>
              </a:spcBef>
              <a:spcAft>
                <a:spcPct val="0"/>
              </a:spcAft>
              <a:defRPr sz="3200">
                <a:solidFill>
                  <a:schemeClr val="tx1"/>
                </a:solidFill>
                <a:latin typeface="Helvetica" charset="0"/>
                <a:ea typeface="ＭＳ Ｐゴシック" charset="0"/>
              </a:defRPr>
            </a:lvl8pPr>
            <a:lvl9pPr marL="3886200" indent="-228600" eaLnBrk="0" fontAlgn="base" hangingPunct="0">
              <a:spcBef>
                <a:spcPct val="0"/>
              </a:spcBef>
              <a:spcAft>
                <a:spcPct val="0"/>
              </a:spcAft>
              <a:defRPr sz="3200">
                <a:solidFill>
                  <a:schemeClr val="tx1"/>
                </a:solidFill>
                <a:latin typeface="Helvetica" charset="0"/>
                <a:ea typeface="ＭＳ Ｐゴシック" charset="0"/>
              </a:defRPr>
            </a:lvl9pPr>
          </a:lstStyle>
          <a:p>
            <a:fld id="{7C8CFE04-EAA5-2B45-BE75-AE3355FB2A25}" type="slidenum">
              <a:rPr lang="en-US" sz="1200">
                <a:solidFill>
                  <a:srgbClr val="000000"/>
                </a:solidFill>
                <a:latin typeface="Times" charset="0"/>
              </a:rPr>
              <a:pPr/>
              <a:t>30</a:t>
            </a:fld>
            <a:endParaRPr lang="en-US" sz="1200">
              <a:solidFill>
                <a:srgbClr val="000000"/>
              </a:solidFill>
              <a:latin typeface="Times" charset="0"/>
            </a:endParaRPr>
          </a:p>
        </p:txBody>
      </p:sp>
    </p:spTree>
    <p:extLst>
      <p:ext uri="{BB962C8B-B14F-4D97-AF65-F5344CB8AC3E}">
        <p14:creationId xmlns="" xmlns:p14="http://schemas.microsoft.com/office/powerpoint/2010/main" val="193866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xfrm>
            <a:off x="952500" y="685800"/>
            <a:ext cx="4953000" cy="3429000"/>
          </a:xfrm>
          <a:ln/>
        </p:spPr>
      </p:sp>
      <p:sp>
        <p:nvSpPr>
          <p:cNvPr id="8294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a:xfrm>
            <a:off x="1143000" y="685800"/>
            <a:ext cx="4572000" cy="3429000"/>
          </a:xfrm>
          <a:ln/>
        </p:spPr>
      </p:sp>
      <p:sp>
        <p:nvSpPr>
          <p:cNvPr id="78850" name="Notes Placeholder 2"/>
          <p:cNvSpPr>
            <a:spLocks noGrp="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endParaRPr lang="en-US">
              <a:latin typeface="Times New Roman" charset="0"/>
            </a:endParaRPr>
          </a:p>
        </p:txBody>
      </p:sp>
      <p:sp>
        <p:nvSpPr>
          <p:cNvPr id="788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12813" eaLnBrk="0" hangingPunct="0">
              <a:defRPr sz="1600" b="1">
                <a:solidFill>
                  <a:schemeClr val="bg1"/>
                </a:solidFill>
                <a:latin typeface="Arial" charset="0"/>
                <a:ea typeface="ＭＳ Ｐゴシック" charset="0"/>
                <a:cs typeface="ＭＳ Ｐゴシック" charset="0"/>
              </a:defRPr>
            </a:lvl1pPr>
            <a:lvl2pPr marL="742950" indent="-285750" defTabSz="912813" eaLnBrk="0" hangingPunct="0">
              <a:defRPr sz="1600" b="1">
                <a:solidFill>
                  <a:schemeClr val="bg1"/>
                </a:solidFill>
                <a:latin typeface="Arial" charset="0"/>
                <a:ea typeface="ＭＳ Ｐゴシック" charset="0"/>
              </a:defRPr>
            </a:lvl2pPr>
            <a:lvl3pPr marL="1143000" indent="-228600" defTabSz="912813" eaLnBrk="0" hangingPunct="0">
              <a:defRPr sz="1600" b="1">
                <a:solidFill>
                  <a:schemeClr val="bg1"/>
                </a:solidFill>
                <a:latin typeface="Arial" charset="0"/>
                <a:ea typeface="ＭＳ Ｐゴシック" charset="0"/>
              </a:defRPr>
            </a:lvl3pPr>
            <a:lvl4pPr marL="1600200" indent="-228600" defTabSz="912813" eaLnBrk="0" hangingPunct="0">
              <a:defRPr sz="1600" b="1">
                <a:solidFill>
                  <a:schemeClr val="bg1"/>
                </a:solidFill>
                <a:latin typeface="Arial" charset="0"/>
                <a:ea typeface="ＭＳ Ｐゴシック" charset="0"/>
              </a:defRPr>
            </a:lvl4pPr>
            <a:lvl5pPr marL="2057400" indent="-228600" defTabSz="912813" eaLnBrk="0" hangingPunct="0">
              <a:defRPr sz="1600" b="1">
                <a:solidFill>
                  <a:schemeClr val="bg1"/>
                </a:solidFill>
                <a:latin typeface="Arial" charset="0"/>
                <a:ea typeface="ＭＳ Ｐゴシック" charset="0"/>
              </a:defRPr>
            </a:lvl5pPr>
            <a:lvl6pPr marL="2514600" indent="-228600" defTabSz="912813" eaLnBrk="0" fontAlgn="base" hangingPunct="0">
              <a:spcBef>
                <a:spcPct val="20000"/>
              </a:spcBef>
              <a:spcAft>
                <a:spcPct val="0"/>
              </a:spcAft>
              <a:buClr>
                <a:srgbClr val="6699FF"/>
              </a:buClr>
              <a:buSzPct val="80000"/>
              <a:buFont typeface="Wingdings" charset="0"/>
              <a:defRPr sz="1600" b="1">
                <a:solidFill>
                  <a:schemeClr val="bg1"/>
                </a:solidFill>
                <a:latin typeface="Arial" charset="0"/>
                <a:ea typeface="ＭＳ Ｐゴシック" charset="0"/>
              </a:defRPr>
            </a:lvl6pPr>
            <a:lvl7pPr marL="2971800" indent="-228600" defTabSz="912813" eaLnBrk="0" fontAlgn="base" hangingPunct="0">
              <a:spcBef>
                <a:spcPct val="20000"/>
              </a:spcBef>
              <a:spcAft>
                <a:spcPct val="0"/>
              </a:spcAft>
              <a:buClr>
                <a:srgbClr val="6699FF"/>
              </a:buClr>
              <a:buSzPct val="80000"/>
              <a:buFont typeface="Wingdings" charset="0"/>
              <a:defRPr sz="1600" b="1">
                <a:solidFill>
                  <a:schemeClr val="bg1"/>
                </a:solidFill>
                <a:latin typeface="Arial" charset="0"/>
                <a:ea typeface="ＭＳ Ｐゴシック" charset="0"/>
              </a:defRPr>
            </a:lvl7pPr>
            <a:lvl8pPr marL="3429000" indent="-228600" defTabSz="912813" eaLnBrk="0" fontAlgn="base" hangingPunct="0">
              <a:spcBef>
                <a:spcPct val="20000"/>
              </a:spcBef>
              <a:spcAft>
                <a:spcPct val="0"/>
              </a:spcAft>
              <a:buClr>
                <a:srgbClr val="6699FF"/>
              </a:buClr>
              <a:buSzPct val="80000"/>
              <a:buFont typeface="Wingdings" charset="0"/>
              <a:defRPr sz="1600" b="1">
                <a:solidFill>
                  <a:schemeClr val="bg1"/>
                </a:solidFill>
                <a:latin typeface="Arial" charset="0"/>
                <a:ea typeface="ＭＳ Ｐゴシック" charset="0"/>
              </a:defRPr>
            </a:lvl8pPr>
            <a:lvl9pPr marL="3886200" indent="-228600" defTabSz="912813" eaLnBrk="0" fontAlgn="base" hangingPunct="0">
              <a:spcBef>
                <a:spcPct val="20000"/>
              </a:spcBef>
              <a:spcAft>
                <a:spcPct val="0"/>
              </a:spcAft>
              <a:buClr>
                <a:srgbClr val="6699FF"/>
              </a:buClr>
              <a:buSzPct val="80000"/>
              <a:buFont typeface="Wingdings" charset="0"/>
              <a:defRPr sz="1600" b="1">
                <a:solidFill>
                  <a:schemeClr val="bg1"/>
                </a:solidFill>
                <a:latin typeface="Arial" charset="0"/>
                <a:ea typeface="ＭＳ Ｐゴシック" charset="0"/>
              </a:defRPr>
            </a:lvl9pPr>
          </a:lstStyle>
          <a:p>
            <a:fld id="{E6422DD7-AE36-7B43-8EB8-30E61B2686B3}" type="slidenum">
              <a:rPr lang="en-GB" sz="1200" b="0">
                <a:solidFill>
                  <a:prstClr val="black"/>
                </a:solidFill>
                <a:latin typeface="Times New Roman" charset="0"/>
              </a:rPr>
              <a:pPr/>
              <a:t>40</a:t>
            </a:fld>
            <a:endParaRPr lang="en-GB" sz="1200" b="0">
              <a:solidFill>
                <a:prstClr val="black"/>
              </a:solidFill>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a:xfrm>
            <a:off x="1143000" y="685800"/>
            <a:ext cx="4572000" cy="3429000"/>
          </a:xfrm>
          <a:ln/>
        </p:spPr>
      </p:sp>
      <p:sp>
        <p:nvSpPr>
          <p:cNvPr id="90114" name="Notes Placeholder 2"/>
          <p:cNvSpPr>
            <a:spLocks noGrp="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endParaRPr lang="en-US">
              <a:latin typeface="Times" charset="0"/>
            </a:endParaRPr>
          </a:p>
        </p:txBody>
      </p:sp>
      <p:sp>
        <p:nvSpPr>
          <p:cNvPr id="901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813" eaLnBrk="0" hangingPunct="0">
              <a:defRPr sz="1600" b="1">
                <a:solidFill>
                  <a:schemeClr val="bg1"/>
                </a:solidFill>
                <a:latin typeface="Arial" charset="0"/>
                <a:ea typeface="ＭＳ Ｐゴシック" charset="0"/>
                <a:cs typeface="ＭＳ Ｐゴシック" charset="0"/>
              </a:defRPr>
            </a:lvl1pPr>
            <a:lvl2pPr marL="742950" indent="-285750" defTabSz="912813" eaLnBrk="0" hangingPunct="0">
              <a:defRPr sz="1600" b="1">
                <a:solidFill>
                  <a:schemeClr val="bg1"/>
                </a:solidFill>
                <a:latin typeface="Arial" charset="0"/>
                <a:ea typeface="ＭＳ Ｐゴシック" charset="0"/>
              </a:defRPr>
            </a:lvl2pPr>
            <a:lvl3pPr marL="1143000" indent="-228600" defTabSz="912813" eaLnBrk="0" hangingPunct="0">
              <a:defRPr sz="1600" b="1">
                <a:solidFill>
                  <a:schemeClr val="bg1"/>
                </a:solidFill>
                <a:latin typeface="Arial" charset="0"/>
                <a:ea typeface="ＭＳ Ｐゴシック" charset="0"/>
              </a:defRPr>
            </a:lvl3pPr>
            <a:lvl4pPr marL="1600200" indent="-228600" defTabSz="912813" eaLnBrk="0" hangingPunct="0">
              <a:defRPr sz="1600" b="1">
                <a:solidFill>
                  <a:schemeClr val="bg1"/>
                </a:solidFill>
                <a:latin typeface="Arial" charset="0"/>
                <a:ea typeface="ＭＳ Ｐゴシック" charset="0"/>
              </a:defRPr>
            </a:lvl4pPr>
            <a:lvl5pPr marL="2057400" indent="-228600" defTabSz="912813" eaLnBrk="0" hangingPunct="0">
              <a:defRPr sz="1600" b="1">
                <a:solidFill>
                  <a:schemeClr val="bg1"/>
                </a:solidFill>
                <a:latin typeface="Arial" charset="0"/>
                <a:ea typeface="ＭＳ Ｐゴシック" charset="0"/>
              </a:defRPr>
            </a:lvl5pPr>
            <a:lvl6pPr marL="2514600" indent="-228600" defTabSz="912813" eaLnBrk="0" fontAlgn="base" hangingPunct="0">
              <a:spcBef>
                <a:spcPct val="20000"/>
              </a:spcBef>
              <a:spcAft>
                <a:spcPct val="0"/>
              </a:spcAft>
              <a:buClr>
                <a:srgbClr val="6699FF"/>
              </a:buClr>
              <a:buSzPct val="80000"/>
              <a:buFont typeface="Wingdings" charset="0"/>
              <a:defRPr sz="1600" b="1">
                <a:solidFill>
                  <a:schemeClr val="bg1"/>
                </a:solidFill>
                <a:latin typeface="Arial" charset="0"/>
                <a:ea typeface="ＭＳ Ｐゴシック" charset="0"/>
              </a:defRPr>
            </a:lvl6pPr>
            <a:lvl7pPr marL="2971800" indent="-228600" defTabSz="912813" eaLnBrk="0" fontAlgn="base" hangingPunct="0">
              <a:spcBef>
                <a:spcPct val="20000"/>
              </a:spcBef>
              <a:spcAft>
                <a:spcPct val="0"/>
              </a:spcAft>
              <a:buClr>
                <a:srgbClr val="6699FF"/>
              </a:buClr>
              <a:buSzPct val="80000"/>
              <a:buFont typeface="Wingdings" charset="0"/>
              <a:defRPr sz="1600" b="1">
                <a:solidFill>
                  <a:schemeClr val="bg1"/>
                </a:solidFill>
                <a:latin typeface="Arial" charset="0"/>
                <a:ea typeface="ＭＳ Ｐゴシック" charset="0"/>
              </a:defRPr>
            </a:lvl7pPr>
            <a:lvl8pPr marL="3429000" indent="-228600" defTabSz="912813" eaLnBrk="0" fontAlgn="base" hangingPunct="0">
              <a:spcBef>
                <a:spcPct val="20000"/>
              </a:spcBef>
              <a:spcAft>
                <a:spcPct val="0"/>
              </a:spcAft>
              <a:buClr>
                <a:srgbClr val="6699FF"/>
              </a:buClr>
              <a:buSzPct val="80000"/>
              <a:buFont typeface="Wingdings" charset="0"/>
              <a:defRPr sz="1600" b="1">
                <a:solidFill>
                  <a:schemeClr val="bg1"/>
                </a:solidFill>
                <a:latin typeface="Arial" charset="0"/>
                <a:ea typeface="ＭＳ Ｐゴシック" charset="0"/>
              </a:defRPr>
            </a:lvl8pPr>
            <a:lvl9pPr marL="3886200" indent="-228600" defTabSz="912813" eaLnBrk="0" fontAlgn="base" hangingPunct="0">
              <a:spcBef>
                <a:spcPct val="20000"/>
              </a:spcBef>
              <a:spcAft>
                <a:spcPct val="0"/>
              </a:spcAft>
              <a:buClr>
                <a:srgbClr val="6699FF"/>
              </a:buClr>
              <a:buSzPct val="80000"/>
              <a:buFont typeface="Wingdings" charset="0"/>
              <a:defRPr sz="1600" b="1">
                <a:solidFill>
                  <a:schemeClr val="bg1"/>
                </a:solidFill>
                <a:latin typeface="Arial" charset="0"/>
                <a:ea typeface="ＭＳ Ｐゴシック" charset="0"/>
              </a:defRPr>
            </a:lvl9pPr>
          </a:lstStyle>
          <a:p>
            <a:fld id="{6ACC7082-D6A3-D74B-9BD8-8C7810C43150}" type="slidenum">
              <a:rPr lang="en-GB" sz="1200" b="0">
                <a:solidFill>
                  <a:srgbClr val="000000"/>
                </a:solidFill>
                <a:latin typeface="Times" charset="0"/>
              </a:rPr>
              <a:pPr/>
              <a:t>43</a:t>
            </a:fld>
            <a:endParaRPr lang="en-GB" sz="1200" b="0">
              <a:solidFill>
                <a:srgbClr val="000000"/>
              </a:solidFill>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ＭＳ Ｐゴシック" charset="0"/>
              </a:defRPr>
            </a:lvl1pPr>
            <a:lvl2pPr marL="742950" indent="-285750">
              <a:defRPr sz="3200">
                <a:solidFill>
                  <a:schemeClr val="tx1"/>
                </a:solidFill>
                <a:latin typeface="Helvetica" charset="0"/>
                <a:ea typeface="ＭＳ Ｐゴシック" charset="0"/>
              </a:defRPr>
            </a:lvl2pPr>
            <a:lvl3pPr marL="1143000" indent="-228600">
              <a:defRPr sz="3200">
                <a:solidFill>
                  <a:schemeClr val="tx1"/>
                </a:solidFill>
                <a:latin typeface="Helvetica" charset="0"/>
                <a:ea typeface="ＭＳ Ｐゴシック" charset="0"/>
              </a:defRPr>
            </a:lvl3pPr>
            <a:lvl4pPr marL="1600200" indent="-228600">
              <a:defRPr sz="3200">
                <a:solidFill>
                  <a:schemeClr val="tx1"/>
                </a:solidFill>
                <a:latin typeface="Helvetica" charset="0"/>
                <a:ea typeface="ＭＳ Ｐゴシック" charset="0"/>
              </a:defRPr>
            </a:lvl4pPr>
            <a:lvl5pPr marL="2057400" indent="-228600">
              <a:defRPr sz="3200">
                <a:solidFill>
                  <a:schemeClr val="tx1"/>
                </a:solidFill>
                <a:latin typeface="Helvetica" charset="0"/>
                <a:ea typeface="ＭＳ Ｐゴシック" charset="0"/>
              </a:defRPr>
            </a:lvl5pPr>
            <a:lvl6pPr marL="2514600" indent="-228600" eaLnBrk="0" fontAlgn="base" hangingPunct="0">
              <a:spcBef>
                <a:spcPct val="0"/>
              </a:spcBef>
              <a:spcAft>
                <a:spcPct val="0"/>
              </a:spcAft>
              <a:defRPr sz="3200">
                <a:solidFill>
                  <a:schemeClr val="tx1"/>
                </a:solidFill>
                <a:latin typeface="Helvetica" charset="0"/>
                <a:ea typeface="ＭＳ Ｐゴシック" charset="0"/>
              </a:defRPr>
            </a:lvl6pPr>
            <a:lvl7pPr marL="2971800" indent="-228600" eaLnBrk="0" fontAlgn="base" hangingPunct="0">
              <a:spcBef>
                <a:spcPct val="0"/>
              </a:spcBef>
              <a:spcAft>
                <a:spcPct val="0"/>
              </a:spcAft>
              <a:defRPr sz="3200">
                <a:solidFill>
                  <a:schemeClr val="tx1"/>
                </a:solidFill>
                <a:latin typeface="Helvetica" charset="0"/>
                <a:ea typeface="ＭＳ Ｐゴシック" charset="0"/>
              </a:defRPr>
            </a:lvl7pPr>
            <a:lvl8pPr marL="3429000" indent="-228600" eaLnBrk="0" fontAlgn="base" hangingPunct="0">
              <a:spcBef>
                <a:spcPct val="0"/>
              </a:spcBef>
              <a:spcAft>
                <a:spcPct val="0"/>
              </a:spcAft>
              <a:defRPr sz="3200">
                <a:solidFill>
                  <a:schemeClr val="tx1"/>
                </a:solidFill>
                <a:latin typeface="Helvetica" charset="0"/>
                <a:ea typeface="ＭＳ Ｐゴシック" charset="0"/>
              </a:defRPr>
            </a:lvl8pPr>
            <a:lvl9pPr marL="3886200" indent="-228600" eaLnBrk="0" fontAlgn="base" hangingPunct="0">
              <a:spcBef>
                <a:spcPct val="0"/>
              </a:spcBef>
              <a:spcAft>
                <a:spcPct val="0"/>
              </a:spcAft>
              <a:defRPr sz="3200">
                <a:solidFill>
                  <a:schemeClr val="tx1"/>
                </a:solidFill>
                <a:latin typeface="Helvetica" charset="0"/>
                <a:ea typeface="ＭＳ Ｐゴシック" charset="0"/>
              </a:defRPr>
            </a:lvl9pPr>
          </a:lstStyle>
          <a:p>
            <a:fld id="{10A89F62-8BD5-4745-93B2-1ED4A36C02FD}" type="slidenum">
              <a:rPr lang="en-US" sz="1200">
                <a:solidFill>
                  <a:srgbClr val="000000"/>
                </a:solidFill>
                <a:latin typeface="Times" charset="0"/>
              </a:rPr>
              <a:pPr/>
              <a:t>45</a:t>
            </a:fld>
            <a:endParaRPr lang="en-US" sz="1200">
              <a:solidFill>
                <a:srgbClr val="000000"/>
              </a:solidFill>
              <a:latin typeface="Times" charset="0"/>
            </a:endParaRPr>
          </a:p>
        </p:txBody>
      </p:sp>
      <p:sp>
        <p:nvSpPr>
          <p:cNvPr id="363522" name="Rectangle 2"/>
          <p:cNvSpPr>
            <a:spLocks noGrp="1" noRot="1" noChangeAspect="1" noChangeArrowheads="1" noTextEdit="1"/>
          </p:cNvSpPr>
          <p:nvPr>
            <p:ph type="sldImg"/>
          </p:nvPr>
        </p:nvSpPr>
        <p:spPr>
          <a:xfrm>
            <a:off x="1143000" y="685800"/>
            <a:ext cx="4572000" cy="3429000"/>
          </a:xfrm>
          <a:ln/>
        </p:spPr>
      </p:sp>
      <p:sp>
        <p:nvSpPr>
          <p:cNvPr id="3635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hr-HR">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6"/>
            <a:ext cx="8229600" cy="4525963"/>
          </a:xfrm>
        </p:spPr>
        <p:txBody>
          <a:bodyPr/>
          <a:lstStyle/>
          <a:p>
            <a:pPr lvl="0"/>
            <a:endParaRPr lang="en-US" noProof="0" smtClean="0"/>
          </a:p>
        </p:txBody>
      </p:sp>
      <p:sp>
        <p:nvSpPr>
          <p:cNvPr id="4" name="Date Placeholder 3"/>
          <p:cNvSpPr>
            <a:spLocks noGrp="1"/>
          </p:cNvSpPr>
          <p:nvPr>
            <p:ph type="dt" sz="half" idx="10"/>
          </p:nvPr>
        </p:nvSpPr>
        <p:spPr/>
        <p:txBody>
          <a:bodyPr/>
          <a:lstStyle>
            <a:lvl1pPr eaLnBrk="0" hangingPunct="0">
              <a:defRPr>
                <a:latin typeface="Helvetica" charset="0"/>
                <a:cs typeface="ＭＳ Ｐゴシック" charset="0"/>
              </a:defRPr>
            </a:lvl1pPr>
          </a:lstStyle>
          <a:p>
            <a:pPr>
              <a:defRPr/>
            </a:pPr>
            <a:endParaRPr lang="es-ES"/>
          </a:p>
        </p:txBody>
      </p:sp>
      <p:sp>
        <p:nvSpPr>
          <p:cNvPr id="5" name="Footer Placeholder 4"/>
          <p:cNvSpPr>
            <a:spLocks noGrp="1"/>
          </p:cNvSpPr>
          <p:nvPr>
            <p:ph type="ftr" sz="quarter" idx="11"/>
          </p:nvPr>
        </p:nvSpPr>
        <p:spPr/>
        <p:txBody>
          <a:bodyPr/>
          <a:lstStyle>
            <a:lvl1pPr eaLnBrk="0" hangingPunct="0">
              <a:defRPr>
                <a:latin typeface="Helvetica" charset="0"/>
                <a:cs typeface="ＭＳ Ｐゴシック" charset="0"/>
              </a:defRPr>
            </a:lvl1pPr>
          </a:lstStyle>
          <a:p>
            <a:pPr>
              <a:defRPr/>
            </a:pPr>
            <a:endParaRPr lang="es-ES"/>
          </a:p>
        </p:txBody>
      </p:sp>
      <p:sp>
        <p:nvSpPr>
          <p:cNvPr id="6" name="Slide Number Placeholder 5"/>
          <p:cNvSpPr>
            <a:spLocks noGrp="1"/>
          </p:cNvSpPr>
          <p:nvPr>
            <p:ph type="sldNum" sz="quarter" idx="12"/>
          </p:nvPr>
        </p:nvSpPr>
        <p:spPr/>
        <p:txBody>
          <a:bodyPr/>
          <a:lstStyle>
            <a:lvl1pPr eaLnBrk="0" hangingPunct="0">
              <a:defRPr>
                <a:latin typeface="Helvetica" charset="0"/>
                <a:cs typeface="ＭＳ Ｐゴシック" charset="0"/>
              </a:defRPr>
            </a:lvl1pPr>
          </a:lstStyle>
          <a:p>
            <a:pPr>
              <a:defRPr/>
            </a:pPr>
            <a:fld id="{E334312E-A6B8-D940-B098-58C8C6E895B8}" type="slidenum">
              <a:rPr lang="es-ES"/>
              <a:pPr>
                <a:defRPr/>
              </a:pPr>
              <a:t>‹#›</a:t>
            </a:fld>
            <a:endParaRPr lang="es-ES"/>
          </a:p>
        </p:txBody>
      </p:sp>
    </p:spTree>
    <p:extLst>
      <p:ext uri="{BB962C8B-B14F-4D97-AF65-F5344CB8AC3E}">
        <p14:creationId xmlns="" xmlns:p14="http://schemas.microsoft.com/office/powerpoint/2010/main" val="1870690137"/>
      </p:ext>
    </p:extLst>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15888"/>
            <a:ext cx="7772400" cy="722312"/>
          </a:xfrm>
        </p:spPr>
        <p:txBody>
          <a:bodyPr/>
          <a:lstStyle/>
          <a:p>
            <a:r>
              <a:rPr lang="ta-IN"/>
              <a:t>Click to edit Master title style</a:t>
            </a:r>
            <a:endParaRPr lang="en-US"/>
          </a:p>
        </p:txBody>
      </p:sp>
      <p:sp>
        <p:nvSpPr>
          <p:cNvPr id="3" name="Text Placeholder 2"/>
          <p:cNvSpPr>
            <a:spLocks noGrp="1"/>
          </p:cNvSpPr>
          <p:nvPr>
            <p:ph type="body" sz="half" idx="1"/>
          </p:nvPr>
        </p:nvSpPr>
        <p:spPr>
          <a:xfrm>
            <a:off x="685800" y="1219200"/>
            <a:ext cx="3810000" cy="5257800"/>
          </a:xfrm>
          <a:prstGeom prst="rect">
            <a:avLst/>
          </a:prstGeom>
        </p:spPr>
        <p:txBody>
          <a:bodyPr/>
          <a:lstStyle/>
          <a:p>
            <a:pPr lvl="0"/>
            <a:r>
              <a:rPr lang="ta-IN"/>
              <a:t>Click to edit Master text styles</a:t>
            </a:r>
          </a:p>
          <a:p>
            <a:pPr lvl="1"/>
            <a:r>
              <a:rPr lang="ta-IN"/>
              <a:t>Second level</a:t>
            </a:r>
          </a:p>
          <a:p>
            <a:pPr lvl="2"/>
            <a:r>
              <a:rPr lang="ta-IN"/>
              <a:t>Third level</a:t>
            </a:r>
          </a:p>
          <a:p>
            <a:pPr lvl="3"/>
            <a:r>
              <a:rPr lang="ta-IN"/>
              <a:t>Fourth level</a:t>
            </a:r>
          </a:p>
          <a:p>
            <a:pPr lvl="4"/>
            <a:r>
              <a:rPr lang="ta-IN"/>
              <a:t>Fifth level</a:t>
            </a:r>
            <a:endParaRPr lang="en-US"/>
          </a:p>
        </p:txBody>
      </p:sp>
      <p:sp>
        <p:nvSpPr>
          <p:cNvPr id="4" name="Content Placeholder 3"/>
          <p:cNvSpPr>
            <a:spLocks noGrp="1"/>
          </p:cNvSpPr>
          <p:nvPr>
            <p:ph sz="half" idx="2"/>
          </p:nvPr>
        </p:nvSpPr>
        <p:spPr>
          <a:xfrm>
            <a:off x="4648200" y="1219200"/>
            <a:ext cx="3810000" cy="5257800"/>
          </a:xfrm>
          <a:prstGeom prst="rect">
            <a:avLst/>
          </a:prstGeom>
        </p:spPr>
        <p:txBody>
          <a:bodyPr/>
          <a:lstStyle/>
          <a:p>
            <a:pPr lvl="0"/>
            <a:r>
              <a:rPr lang="ta-IN"/>
              <a:t>Click to edit Master text styles</a:t>
            </a:r>
          </a:p>
          <a:p>
            <a:pPr lvl="1"/>
            <a:r>
              <a:rPr lang="ta-IN"/>
              <a:t>Second level</a:t>
            </a:r>
          </a:p>
          <a:p>
            <a:pPr lvl="2"/>
            <a:r>
              <a:rPr lang="ta-IN"/>
              <a:t>Third level</a:t>
            </a:r>
          </a:p>
          <a:p>
            <a:pPr lvl="3"/>
            <a:r>
              <a:rPr lang="ta-IN"/>
              <a:t>Fourth level</a:t>
            </a:r>
          </a:p>
          <a:p>
            <a:pPr lvl="4"/>
            <a:r>
              <a:rPr lang="ta-IN"/>
              <a:t>Fifth level</a:t>
            </a:r>
            <a:endParaRPr lang="en-US"/>
          </a:p>
        </p:txBody>
      </p:sp>
      <p:sp>
        <p:nvSpPr>
          <p:cNvPr id="5" name="Rectangle 10"/>
          <p:cNvSpPr>
            <a:spLocks noGrp="1" noChangeArrowheads="1"/>
          </p:cNvSpPr>
          <p:nvPr>
            <p:ph type="sldNum" sz="quarter" idx="10"/>
          </p:nvPr>
        </p:nvSpPr>
        <p:spPr/>
        <p:txBody>
          <a:bodyPr/>
          <a:lstStyle>
            <a:lvl1pPr>
              <a:defRPr/>
            </a:lvl1pPr>
          </a:lstStyle>
          <a:p>
            <a:pPr>
              <a:defRPr/>
            </a:pPr>
            <a:fld id="{946A9B83-2CA2-6346-9B0C-FF884B9C3313}" type="slidenum">
              <a:rPr lang="en-GB" altLang="en-US"/>
              <a:pPr>
                <a:defRPr/>
              </a:pPr>
              <a:t>‹#›</a:t>
            </a:fld>
            <a:endParaRPr lang="en-GB" altLang="en-US"/>
          </a:p>
        </p:txBody>
      </p:sp>
    </p:spTree>
    <p:extLst>
      <p:ext uri="{BB962C8B-B14F-4D97-AF65-F5344CB8AC3E}">
        <p14:creationId xmlns:p14="http://schemas.microsoft.com/office/powerpoint/2010/main" xmlns="" val="1644801870"/>
      </p:ext>
    </p:extLst>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00-INTRO_CCC_earth_cern_position_linac.mp4" TargetMode="External"/><Relationship Id="rId2" Type="http://schemas.openxmlformats.org/officeDocument/2006/relationships/hyperlink" Target="https://www.youtube.com/watch?v=S99d9BQmGB0" TargetMode="External"/><Relationship Id="rId1" Type="http://schemas.openxmlformats.org/officeDocument/2006/relationships/slideLayout" Target="../slideLayouts/slideLayout2.xml"/><Relationship Id="rId4" Type="http://schemas.openxmlformats.org/officeDocument/2006/relationships/hyperlink" Target="Teaser%20LHC%20PROTON%20COLLISION%20test%2008.mp4"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prof.dr.sc/"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Microsoft_Office_PowerPoint_97-2003_Presentation1.ppt"/></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gif"/><Relationship Id="rId5" Type="http://schemas.openxmlformats.org/officeDocument/2006/relationships/image" Target="../media/image46.jpe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home.cern/about/who-we-are/our-history"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11-CMS_collisions.mp4" TargetMode="Externa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OPEN-VIDEO-2019-002-001-1080p.mp4" TargetMode="Externa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sijan\Desktop\CERN 2019\SLIKE\is.jpg"/>
          <p:cNvPicPr>
            <a:picLocks noChangeAspect="1" noChangeArrowheads="1"/>
          </p:cNvPicPr>
          <p:nvPr/>
        </p:nvPicPr>
        <p:blipFill>
          <a:blip r:embed="rId2" cstate="print"/>
          <a:srcRect/>
          <a:stretch>
            <a:fillRect/>
          </a:stretch>
        </p:blipFill>
        <p:spPr bwMode="auto">
          <a:xfrm>
            <a:off x="0" y="457200"/>
            <a:ext cx="9144000" cy="6087062"/>
          </a:xfrm>
          <a:prstGeom prst="rect">
            <a:avLst/>
          </a:prstGeom>
          <a:noFill/>
        </p:spPr>
      </p:pic>
      <p:sp>
        <p:nvSpPr>
          <p:cNvPr id="2" name="Title 1"/>
          <p:cNvSpPr>
            <a:spLocks noGrp="1"/>
          </p:cNvSpPr>
          <p:nvPr>
            <p:ph type="ctrTitle"/>
          </p:nvPr>
        </p:nvSpPr>
        <p:spPr>
          <a:xfrm>
            <a:off x="533400" y="1828800"/>
            <a:ext cx="7772400" cy="3048000"/>
          </a:xfrm>
        </p:spPr>
        <p:txBody>
          <a:bodyPr>
            <a:normAutofit/>
          </a:bodyPr>
          <a:lstStyle/>
          <a:p>
            <a:r>
              <a:rPr lang="hr-HR" sz="8800" b="1" dirty="0" smtClean="0">
                <a:solidFill>
                  <a:schemeClr val="bg1"/>
                </a:solidFill>
              </a:rPr>
              <a:t>PUT U SREDIŠTE ATOMA</a:t>
            </a:r>
            <a:endParaRPr lang="hr-HR" sz="8800" b="1" dirty="0">
              <a:solidFill>
                <a:schemeClr val="bg1"/>
              </a:solidFill>
            </a:endParaRPr>
          </a:p>
        </p:txBody>
      </p:sp>
      <p:sp>
        <p:nvSpPr>
          <p:cNvPr id="3" name="Subtitle 2"/>
          <p:cNvSpPr>
            <a:spLocks noGrp="1"/>
          </p:cNvSpPr>
          <p:nvPr>
            <p:ph type="subTitle" idx="1"/>
          </p:nvPr>
        </p:nvSpPr>
        <p:spPr>
          <a:xfrm>
            <a:off x="5410200" y="5638800"/>
            <a:ext cx="3581400" cy="762000"/>
          </a:xfrm>
        </p:spPr>
        <p:txBody>
          <a:bodyPr/>
          <a:lstStyle/>
          <a:p>
            <a:r>
              <a:rPr lang="hr-HR" dirty="0" smtClean="0">
                <a:solidFill>
                  <a:schemeClr val="bg1"/>
                </a:solidFill>
              </a:rPr>
              <a:t>Suzana Šijan</a:t>
            </a:r>
            <a:endParaRPr lang="hr-HR" dirty="0">
              <a:solidFill>
                <a:schemeClr val="bg1"/>
              </a:solidFill>
            </a:endParaRPr>
          </a:p>
        </p:txBody>
      </p:sp>
    </p:spTree>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sp>
        <p:nvSpPr>
          <p:cNvPr id="3" name="Content Placeholder 2"/>
          <p:cNvSpPr>
            <a:spLocks noGrp="1"/>
          </p:cNvSpPr>
          <p:nvPr>
            <p:ph idx="1"/>
          </p:nvPr>
        </p:nvSpPr>
        <p:spPr/>
        <p:txBody>
          <a:bodyPr/>
          <a:lstStyle/>
          <a:p>
            <a:endParaRPr lang="hr-HR"/>
          </a:p>
        </p:txBody>
      </p:sp>
      <p:pic>
        <p:nvPicPr>
          <p:cNvPr id="81922" name="Picture 2" descr="C:\Users\msijan\Desktop\CERN 2019\SLIKE\IMG_20190415_153423.jpg"/>
          <p:cNvPicPr>
            <a:picLocks noChangeAspect="1" noChangeArrowheads="1"/>
          </p:cNvPicPr>
          <p:nvPr/>
        </p:nvPicPr>
        <p:blipFill>
          <a:blip r:embed="rId2" cstate="print"/>
          <a:srcRect/>
          <a:stretch>
            <a:fillRect/>
          </a:stretch>
        </p:blipFill>
        <p:spPr bwMode="auto">
          <a:xfrm>
            <a:off x="152400" y="171450"/>
            <a:ext cx="8813800" cy="6610350"/>
          </a:xfrm>
          <a:prstGeom prst="rect">
            <a:avLst/>
          </a:prstGeom>
          <a:noFill/>
        </p:spPr>
      </p:pic>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ŠTO SE U CERN-U RADI?</a:t>
            </a:r>
            <a:endParaRPr lang="hr-HR" dirty="0"/>
          </a:p>
        </p:txBody>
      </p:sp>
      <p:sp>
        <p:nvSpPr>
          <p:cNvPr id="3" name="Content Placeholder 2"/>
          <p:cNvSpPr>
            <a:spLocks noGrp="1"/>
          </p:cNvSpPr>
          <p:nvPr>
            <p:ph idx="1"/>
          </p:nvPr>
        </p:nvSpPr>
        <p:spPr/>
        <p:txBody>
          <a:bodyPr/>
          <a:lstStyle/>
          <a:p>
            <a:r>
              <a:rPr lang="hr-HR" dirty="0" err="1" smtClean="0">
                <a:hlinkClick r:id="rId2"/>
              </a:rPr>
              <a:t>https</a:t>
            </a:r>
            <a:r>
              <a:rPr lang="hr-HR" dirty="0" smtClean="0">
                <a:hlinkClick r:id="rId2"/>
              </a:rPr>
              <a:t>://www.youtube.com/</a:t>
            </a:r>
            <a:r>
              <a:rPr lang="hr-HR" dirty="0" err="1" smtClean="0">
                <a:hlinkClick r:id="rId2"/>
              </a:rPr>
              <a:t>watch</a:t>
            </a:r>
            <a:r>
              <a:rPr lang="hr-HR" dirty="0" smtClean="0">
                <a:hlinkClick r:id="rId2"/>
              </a:rPr>
              <a:t>?v=</a:t>
            </a:r>
            <a:r>
              <a:rPr lang="hr-HR" dirty="0" err="1" smtClean="0">
                <a:hlinkClick r:id="rId2"/>
              </a:rPr>
              <a:t>S99d9BQmGB0</a:t>
            </a:r>
            <a:endParaRPr lang="hr-HR" dirty="0" smtClean="0"/>
          </a:p>
          <a:p>
            <a:r>
              <a:rPr lang="hr-HR" dirty="0" err="1" smtClean="0">
                <a:hlinkClick r:id="rId3" action="ppaction://hlinkfile"/>
              </a:rPr>
              <a:t>00</a:t>
            </a:r>
            <a:r>
              <a:rPr lang="hr-HR" dirty="0" smtClean="0">
                <a:hlinkClick r:id="rId3" action="ppaction://hlinkfile"/>
              </a:rPr>
              <a:t>-</a:t>
            </a:r>
            <a:r>
              <a:rPr lang="hr-HR" dirty="0" err="1" smtClean="0">
                <a:hlinkClick r:id="rId3" action="ppaction://hlinkfile"/>
              </a:rPr>
              <a:t>INTRO</a:t>
            </a:r>
            <a:r>
              <a:rPr lang="hr-HR" dirty="0" smtClean="0">
                <a:hlinkClick r:id="rId3" action="ppaction://hlinkfile"/>
              </a:rPr>
              <a:t>_</a:t>
            </a:r>
            <a:r>
              <a:rPr lang="hr-HR" dirty="0" err="1" smtClean="0">
                <a:hlinkClick r:id="rId3" action="ppaction://hlinkfile"/>
              </a:rPr>
              <a:t>CCC</a:t>
            </a:r>
            <a:r>
              <a:rPr lang="hr-HR" dirty="0" smtClean="0">
                <a:hlinkClick r:id="rId3" action="ppaction://hlinkfile"/>
              </a:rPr>
              <a:t>_</a:t>
            </a:r>
            <a:r>
              <a:rPr lang="hr-HR" dirty="0" err="1" smtClean="0">
                <a:hlinkClick r:id="rId3" action="ppaction://hlinkfile"/>
              </a:rPr>
              <a:t>earth</a:t>
            </a:r>
            <a:r>
              <a:rPr lang="hr-HR" dirty="0" smtClean="0">
                <a:hlinkClick r:id="rId3" action="ppaction://hlinkfile"/>
              </a:rPr>
              <a:t>_cern_</a:t>
            </a:r>
            <a:r>
              <a:rPr lang="hr-HR" dirty="0" err="1" smtClean="0">
                <a:hlinkClick r:id="rId3" action="ppaction://hlinkfile"/>
              </a:rPr>
              <a:t>position</a:t>
            </a:r>
            <a:r>
              <a:rPr lang="hr-HR" dirty="0" smtClean="0">
                <a:hlinkClick r:id="rId3" action="ppaction://hlinkfile"/>
              </a:rPr>
              <a:t>_</a:t>
            </a:r>
            <a:r>
              <a:rPr lang="hr-HR" dirty="0" err="1" smtClean="0">
                <a:hlinkClick r:id="rId3" action="ppaction://hlinkfile"/>
              </a:rPr>
              <a:t>linac.mp4</a:t>
            </a:r>
            <a:endParaRPr lang="hr-HR" dirty="0" smtClean="0"/>
          </a:p>
          <a:p>
            <a:r>
              <a:rPr lang="en-US" dirty="0" smtClean="0">
                <a:hlinkClick r:id="rId4" action="ppaction://hlinkfile"/>
              </a:rPr>
              <a:t>Teaser </a:t>
            </a:r>
            <a:r>
              <a:rPr lang="en-US" dirty="0" err="1" smtClean="0">
                <a:hlinkClick r:id="rId4" action="ppaction://hlinkfile"/>
              </a:rPr>
              <a:t>LHC</a:t>
            </a:r>
            <a:r>
              <a:rPr lang="en-US" dirty="0" smtClean="0">
                <a:hlinkClick r:id="rId4" action="ppaction://hlinkfile"/>
              </a:rPr>
              <a:t> PROTON COLLISION test </a:t>
            </a:r>
            <a:r>
              <a:rPr lang="en-US" dirty="0" err="1" smtClean="0">
                <a:hlinkClick r:id="rId4" action="ppaction://hlinkfile"/>
              </a:rPr>
              <a:t>08.mp4</a:t>
            </a:r>
            <a:endParaRPr lang="hr-HR" dirty="0" smtClean="0"/>
          </a:p>
          <a:p>
            <a:pPr>
              <a:buNone/>
            </a:pPr>
            <a:endParaRPr lang="hr-HR" dirty="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sp>
        <p:nvSpPr>
          <p:cNvPr id="3" name="Content Placeholder 2"/>
          <p:cNvSpPr>
            <a:spLocks noGrp="1"/>
          </p:cNvSpPr>
          <p:nvPr>
            <p:ph idx="1"/>
          </p:nvPr>
        </p:nvSpPr>
        <p:spPr/>
        <p:txBody>
          <a:bodyPr/>
          <a:lstStyle/>
          <a:p>
            <a:endParaRPr lang="hr-HR" dirty="0"/>
          </a:p>
        </p:txBody>
      </p:sp>
      <p:pic>
        <p:nvPicPr>
          <p:cNvPr id="4" name="Picture 1" descr="C:\Users\msijan\Desktop\CERN 2019\SLIKE\IMG_20190416_115506.jpg"/>
          <p:cNvPicPr>
            <a:picLocks noChangeAspect="1" noChangeArrowheads="1"/>
          </p:cNvPicPr>
          <p:nvPr/>
        </p:nvPicPr>
        <p:blipFill>
          <a:blip r:embed="rId2" cstate="print"/>
          <a:srcRect/>
          <a:stretch>
            <a:fillRect/>
          </a:stretch>
        </p:blipFill>
        <p:spPr bwMode="auto">
          <a:xfrm>
            <a:off x="762000" y="0"/>
            <a:ext cx="7467600" cy="7112000"/>
          </a:xfrm>
          <a:prstGeom prst="rect">
            <a:avLst/>
          </a:prstGeom>
          <a:noFill/>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0" y="1737340"/>
            <a:ext cx="9144000" cy="2000936"/>
          </a:xfrm>
        </p:spPr>
        <p:txBody>
          <a:bodyPr/>
          <a:lstStyle/>
          <a:p>
            <a:r>
              <a:rPr lang="en-US" dirty="0" err="1" smtClean="0">
                <a:latin typeface="Verdana"/>
                <a:cs typeface="Verdana"/>
              </a:rPr>
              <a:t>Uvod</a:t>
            </a:r>
            <a:r>
              <a:rPr lang="en-US" dirty="0" smtClean="0">
                <a:latin typeface="Verdana"/>
                <a:cs typeface="Verdana"/>
              </a:rPr>
              <a:t> u </a:t>
            </a:r>
            <a:br>
              <a:rPr lang="en-US" dirty="0" smtClean="0">
                <a:latin typeface="Verdana"/>
                <a:cs typeface="Verdana"/>
              </a:rPr>
            </a:br>
            <a:r>
              <a:rPr lang="en-US" dirty="0" err="1" smtClean="0">
                <a:latin typeface="Verdana"/>
                <a:cs typeface="Verdana"/>
              </a:rPr>
              <a:t>Fiziku</a:t>
            </a:r>
            <a:r>
              <a:rPr lang="en-US" dirty="0" smtClean="0">
                <a:latin typeface="Verdana"/>
                <a:cs typeface="Verdana"/>
              </a:rPr>
              <a:t> </a:t>
            </a:r>
            <a:r>
              <a:rPr lang="en-US" dirty="0" err="1" smtClean="0">
                <a:latin typeface="Verdana"/>
                <a:cs typeface="Verdana"/>
              </a:rPr>
              <a:t>elementarnih</a:t>
            </a:r>
            <a:r>
              <a:rPr lang="en-US" dirty="0" smtClean="0">
                <a:latin typeface="Verdana"/>
                <a:cs typeface="Verdana"/>
              </a:rPr>
              <a:t> </a:t>
            </a:r>
            <a:r>
              <a:rPr lang="ta-IN" dirty="0" smtClean="0">
                <a:latin typeface="Verdana"/>
                <a:cs typeface="Verdana"/>
              </a:rPr>
              <a:t>čestica</a:t>
            </a:r>
            <a:endParaRPr lang="en-US" dirty="0">
              <a:latin typeface="Verdana"/>
              <a:cs typeface="Verdana"/>
            </a:endParaRPr>
          </a:p>
        </p:txBody>
      </p:sp>
      <p:sp>
        <p:nvSpPr>
          <p:cNvPr id="5" name="Slide Number Placeholder 4"/>
          <p:cNvSpPr>
            <a:spLocks noGrp="1"/>
          </p:cNvSpPr>
          <p:nvPr>
            <p:ph type="sldNum" sz="quarter" idx="11"/>
          </p:nvPr>
        </p:nvSpPr>
        <p:spPr/>
        <p:txBody>
          <a:bodyPr/>
          <a:lstStyle/>
          <a:p>
            <a:pPr>
              <a:defRPr/>
            </a:pPr>
            <a:fld id="{AFDF0FBB-C053-D14D-AADF-B9CB09830925}" type="slidenum">
              <a:rPr lang="en-US" smtClean="0">
                <a:solidFill>
                  <a:srgbClr val="000000"/>
                </a:solidFill>
                <a:ea typeface="ＭＳ Ｐゴシック"/>
              </a:rPr>
              <a:pPr>
                <a:defRPr/>
              </a:pPr>
              <a:t>13</a:t>
            </a:fld>
            <a:endParaRPr lang="en-US">
              <a:solidFill>
                <a:srgbClr val="000000"/>
              </a:solidFill>
              <a:ea typeface="ＭＳ Ｐゴシック"/>
            </a:endParaRPr>
          </a:p>
        </p:txBody>
      </p:sp>
      <p:pic>
        <p:nvPicPr>
          <p:cNvPr id="8" name="Picture 7" descr="irblogo.jpe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299852" y="5724360"/>
            <a:ext cx="1123529" cy="781042"/>
          </a:xfrm>
          <a:prstGeom prst="rect">
            <a:avLst/>
          </a:prstGeom>
        </p:spPr>
      </p:pic>
      <p:pic>
        <p:nvPicPr>
          <p:cNvPr id="9" name="Picture 8"/>
          <p:cNvPicPr>
            <a:picLocks noChangeAspect="1"/>
          </p:cNvPicPr>
          <p:nvPr/>
        </p:nvPicPr>
        <p:blipFill>
          <a:blip r:embed="rId3" cstate="print"/>
          <a:stretch>
            <a:fillRect/>
          </a:stretch>
        </p:blipFill>
        <p:spPr>
          <a:xfrm>
            <a:off x="6653637" y="5667196"/>
            <a:ext cx="907351" cy="905054"/>
          </a:xfrm>
          <a:prstGeom prst="rect">
            <a:avLst/>
          </a:prstGeom>
        </p:spPr>
      </p:pic>
      <p:pic>
        <p:nvPicPr>
          <p:cNvPr id="10" name="Picture 9"/>
          <p:cNvPicPr>
            <a:picLocks noChangeAspect="1"/>
          </p:cNvPicPr>
          <p:nvPr/>
        </p:nvPicPr>
        <p:blipFill>
          <a:blip r:embed="rId4" cstate="print"/>
          <a:stretch>
            <a:fillRect/>
          </a:stretch>
        </p:blipFill>
        <p:spPr>
          <a:xfrm>
            <a:off x="254761" y="152387"/>
            <a:ext cx="1417838" cy="1417838"/>
          </a:xfrm>
          <a:prstGeom prst="rect">
            <a:avLst/>
          </a:prstGeom>
        </p:spPr>
      </p:pic>
      <p:sp>
        <p:nvSpPr>
          <p:cNvPr id="14" name="TextBox 13"/>
          <p:cNvSpPr txBox="1"/>
          <p:nvPr/>
        </p:nvSpPr>
        <p:spPr>
          <a:xfrm>
            <a:off x="3998872" y="3975975"/>
            <a:ext cx="4849171" cy="1015663"/>
          </a:xfrm>
          <a:prstGeom prst="rect">
            <a:avLst/>
          </a:prstGeom>
          <a:noFill/>
        </p:spPr>
        <p:txBody>
          <a:bodyPr wrap="none" rtlCol="0">
            <a:spAutoFit/>
          </a:bodyPr>
          <a:lstStyle/>
          <a:p>
            <a:pPr algn="ctr"/>
            <a:r>
              <a:rPr lang="ta-IN" sz="2000" b="1" i="1" dirty="0" smtClean="0">
                <a:solidFill>
                  <a:schemeClr val="accent5">
                    <a:lumMod val="50000"/>
                  </a:schemeClr>
                </a:solidFill>
                <a:latin typeface="Verdana"/>
                <a:cs typeface="Verdana"/>
              </a:rPr>
              <a:t>Vuko Brigljević</a:t>
            </a:r>
          </a:p>
          <a:p>
            <a:pPr algn="ctr"/>
            <a:r>
              <a:rPr lang="ta-IN" sz="2000" b="1" i="1" dirty="0" smtClean="0">
                <a:solidFill>
                  <a:schemeClr val="accent5">
                    <a:lumMod val="50000"/>
                  </a:schemeClr>
                </a:solidFill>
                <a:latin typeface="Verdana"/>
                <a:cs typeface="Verdana"/>
              </a:rPr>
              <a:t>Institut </a:t>
            </a:r>
            <a:r>
              <a:rPr lang="en-US" sz="2000" b="1" i="1" dirty="0" err="1" smtClean="0">
                <a:solidFill>
                  <a:schemeClr val="accent5">
                    <a:lumMod val="50000"/>
                  </a:schemeClr>
                </a:solidFill>
                <a:latin typeface="Verdana"/>
                <a:cs typeface="Verdana"/>
              </a:rPr>
              <a:t>Ru</a:t>
            </a:r>
            <a:r>
              <a:rPr lang="ta-IN" sz="2000" b="1" i="1" dirty="0" smtClean="0">
                <a:solidFill>
                  <a:schemeClr val="accent5">
                    <a:lumMod val="50000"/>
                  </a:schemeClr>
                </a:solidFill>
                <a:latin typeface="Verdana"/>
                <a:cs typeface="Verdana"/>
              </a:rPr>
              <a:t>đ</a:t>
            </a:r>
            <a:r>
              <a:rPr lang="en-US" sz="2000" b="1" i="1" dirty="0" err="1" smtClean="0">
                <a:solidFill>
                  <a:schemeClr val="accent5">
                    <a:lumMod val="50000"/>
                  </a:schemeClr>
                </a:solidFill>
                <a:latin typeface="Verdana"/>
                <a:cs typeface="Verdana"/>
              </a:rPr>
              <a:t>er</a:t>
            </a:r>
            <a:r>
              <a:rPr lang="en-US" sz="2000" b="1" i="1" dirty="0" smtClean="0">
                <a:solidFill>
                  <a:schemeClr val="accent5">
                    <a:lumMod val="50000"/>
                  </a:schemeClr>
                </a:solidFill>
                <a:latin typeface="Verdana"/>
                <a:cs typeface="Verdana"/>
              </a:rPr>
              <a:t> B</a:t>
            </a:r>
            <a:r>
              <a:rPr lang="ta-IN" sz="2000" b="1" i="1" dirty="0" smtClean="0">
                <a:solidFill>
                  <a:schemeClr val="accent5">
                    <a:lumMod val="50000"/>
                  </a:schemeClr>
                </a:solidFill>
                <a:latin typeface="Verdana"/>
                <a:cs typeface="Verdana"/>
              </a:rPr>
              <a:t>ošković</a:t>
            </a:r>
            <a:r>
              <a:rPr lang="en-US" sz="2000" b="1" i="1" dirty="0" smtClean="0">
                <a:solidFill>
                  <a:schemeClr val="accent5">
                    <a:lumMod val="50000"/>
                  </a:schemeClr>
                </a:solidFill>
                <a:latin typeface="Verdana"/>
                <a:cs typeface="Verdana"/>
              </a:rPr>
              <a:t>, Zagreb</a:t>
            </a:r>
          </a:p>
          <a:p>
            <a:pPr algn="ctr"/>
            <a:r>
              <a:rPr lang="en-US" sz="2000" b="1" i="1" dirty="0" smtClean="0">
                <a:solidFill>
                  <a:schemeClr val="accent5">
                    <a:lumMod val="50000"/>
                  </a:schemeClr>
                </a:solidFill>
                <a:latin typeface="Verdana"/>
                <a:cs typeface="Verdana"/>
              </a:rPr>
              <a:t>CMS </a:t>
            </a:r>
            <a:r>
              <a:rPr lang="ta-IN" sz="2000" b="1" i="1" dirty="0" smtClean="0">
                <a:solidFill>
                  <a:schemeClr val="accent5">
                    <a:lumMod val="50000"/>
                  </a:schemeClr>
                </a:solidFill>
                <a:latin typeface="Verdana"/>
                <a:cs typeface="Verdana"/>
              </a:rPr>
              <a:t>Kolaboracija</a:t>
            </a:r>
            <a:r>
              <a:rPr lang="en-US" sz="2000" b="1" i="1" dirty="0" smtClean="0">
                <a:solidFill>
                  <a:schemeClr val="accent5">
                    <a:lumMod val="50000"/>
                  </a:schemeClr>
                </a:solidFill>
                <a:latin typeface="Verdana"/>
                <a:cs typeface="Verdana"/>
              </a:rPr>
              <a:t> (CERN)</a:t>
            </a:r>
            <a:endParaRPr lang="en-US" sz="2000" b="1" i="1" dirty="0">
              <a:solidFill>
                <a:schemeClr val="accent5">
                  <a:lumMod val="50000"/>
                </a:schemeClr>
              </a:solidFill>
              <a:latin typeface="Verdana"/>
              <a:cs typeface="Verdana"/>
            </a:endParaRPr>
          </a:p>
        </p:txBody>
      </p:sp>
      <p:sp>
        <p:nvSpPr>
          <p:cNvPr id="3" name="TextBox 2"/>
          <p:cNvSpPr txBox="1"/>
          <p:nvPr/>
        </p:nvSpPr>
        <p:spPr>
          <a:xfrm>
            <a:off x="2260715" y="367804"/>
            <a:ext cx="5630452" cy="954107"/>
          </a:xfrm>
          <a:prstGeom prst="rect">
            <a:avLst/>
          </a:prstGeom>
          <a:noFill/>
        </p:spPr>
        <p:txBody>
          <a:bodyPr wrap="none" rtlCol="0">
            <a:spAutoFit/>
          </a:bodyPr>
          <a:lstStyle/>
          <a:p>
            <a:r>
              <a:rPr lang="ta-IN" sz="2800" dirty="0" err="1" smtClean="0">
                <a:latin typeface="Verdana"/>
                <a:cs typeface="Verdana"/>
              </a:rPr>
              <a:t>Croatian</a:t>
            </a:r>
            <a:r>
              <a:rPr lang="ta-IN" sz="2800" dirty="0" smtClean="0">
                <a:latin typeface="Verdana"/>
                <a:cs typeface="Verdana"/>
              </a:rPr>
              <a:t> </a:t>
            </a:r>
            <a:r>
              <a:rPr lang="ta-IN" sz="2800" dirty="0" err="1" smtClean="0">
                <a:latin typeface="Verdana"/>
                <a:cs typeface="Verdana"/>
              </a:rPr>
              <a:t>Teachers</a:t>
            </a:r>
            <a:r>
              <a:rPr lang="ta-IN" sz="2800" dirty="0" smtClean="0">
                <a:latin typeface="Verdana"/>
                <a:cs typeface="Verdana"/>
              </a:rPr>
              <a:t> </a:t>
            </a:r>
            <a:r>
              <a:rPr lang="ta-IN" sz="2800" dirty="0" err="1" smtClean="0">
                <a:latin typeface="Verdana"/>
                <a:cs typeface="Verdana"/>
              </a:rPr>
              <a:t>Program</a:t>
            </a:r>
            <a:r>
              <a:rPr lang="hr-HR" sz="2800" dirty="0" smtClean="0">
                <a:latin typeface="Verdana"/>
                <a:cs typeface="Verdana"/>
              </a:rPr>
              <a:t>me</a:t>
            </a:r>
            <a:endParaRPr lang="ta-IN" sz="2800" dirty="0" smtClean="0">
              <a:latin typeface="Verdana"/>
              <a:cs typeface="Verdana"/>
            </a:endParaRPr>
          </a:p>
          <a:p>
            <a:r>
              <a:rPr lang="ta-IN" sz="2800" dirty="0" smtClean="0">
                <a:latin typeface="Verdana"/>
                <a:cs typeface="Verdana"/>
              </a:rPr>
              <a:t>CERN, </a:t>
            </a:r>
            <a:r>
              <a:rPr lang="hr-HR" sz="2800" dirty="0" smtClean="0">
                <a:latin typeface="Verdana"/>
                <a:cs typeface="Verdana"/>
              </a:rPr>
              <a:t>26-28.3</a:t>
            </a:r>
            <a:r>
              <a:rPr lang="ta-IN" sz="2800" dirty="0" smtClean="0">
                <a:latin typeface="Verdana"/>
                <a:cs typeface="Verdana"/>
              </a:rPr>
              <a:t>.201</a:t>
            </a:r>
            <a:r>
              <a:rPr lang="hr-HR" sz="2800" dirty="0">
                <a:latin typeface="Verdana"/>
                <a:cs typeface="Verdana"/>
              </a:rPr>
              <a:t>8</a:t>
            </a:r>
            <a:endParaRPr lang="en-US" sz="2800" dirty="0">
              <a:latin typeface="Verdana"/>
              <a:cs typeface="Verdana"/>
            </a:endParaRPr>
          </a:p>
        </p:txBody>
      </p:sp>
      <p:pic>
        <p:nvPicPr>
          <p:cNvPr id="16" name="Picture 3" descr="simplemodel2"/>
          <p:cNvPicPr>
            <a:picLocks noChangeAspect="1" noChangeArrowheads="1"/>
          </p:cNvPicPr>
          <p:nvPr/>
        </p:nvPicPr>
        <p:blipFill>
          <a:blip r:embed="rId5" cstate="print">
            <a:extLst>
              <a:ext uri="{28A0092B-C50C-407E-A947-70E740481C1C}">
                <a14:useLocalDpi xmlns="" xmlns:a14="http://schemas.microsoft.com/office/drawing/2010/main" val="0"/>
              </a:ext>
            </a:extLst>
          </a:blip>
          <a:srcRect t="20000" b="15358"/>
          <a:stretch>
            <a:fillRect/>
          </a:stretch>
        </p:blipFill>
        <p:spPr bwMode="auto">
          <a:xfrm>
            <a:off x="387761" y="4095541"/>
            <a:ext cx="3195836" cy="238173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 xmlns:p14="http://schemas.microsoft.com/office/powerpoint/2010/main" val="2504818983"/>
      </p:ext>
    </p:extLst>
  </p:cSld>
  <p:clrMapOvr>
    <a:masterClrMapping/>
  </p:clrMapOvr>
  <p:transition>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solidFill>
                  <a:srgbClr val="000000"/>
                </a:solidFill>
                <a:latin typeface="Arial"/>
                <a:ea typeface="ＭＳ Ｐゴシック"/>
              </a:rPr>
              <a:t>V. Brigljević 		         Introduction to LHC Physics	     </a:t>
            </a:r>
            <a:endParaRPr lang="en-US" i="0">
              <a:solidFill>
                <a:srgbClr val="000000"/>
              </a:solidFill>
              <a:latin typeface="Times New Roman" charset="0"/>
              <a:ea typeface="ＭＳ Ｐゴシック"/>
            </a:endParaRPr>
          </a:p>
        </p:txBody>
      </p:sp>
      <p:sp>
        <p:nvSpPr>
          <p:cNvPr id="5" name="Slide Number Placeholder 4"/>
          <p:cNvSpPr>
            <a:spLocks noGrp="1"/>
          </p:cNvSpPr>
          <p:nvPr>
            <p:ph type="sldNum" sz="quarter" idx="11"/>
          </p:nvPr>
        </p:nvSpPr>
        <p:spPr/>
        <p:txBody>
          <a:bodyPr/>
          <a:lstStyle/>
          <a:p>
            <a:pPr>
              <a:defRPr/>
            </a:pPr>
            <a:fld id="{E52EB4A7-E6E0-B14F-8F26-C48A91DE867D}" type="slidenum">
              <a:rPr lang="en-US" smtClean="0">
                <a:solidFill>
                  <a:srgbClr val="000000"/>
                </a:solidFill>
                <a:ea typeface="ＭＳ Ｐゴシック"/>
              </a:rPr>
              <a:pPr>
                <a:defRPr/>
              </a:pPr>
              <a:t>14</a:t>
            </a:fld>
            <a:endParaRPr lang="en-US">
              <a:solidFill>
                <a:srgbClr val="000000"/>
              </a:solidFill>
              <a:ea typeface="ＭＳ Ｐゴシック"/>
            </a:endParaRPr>
          </a:p>
        </p:txBody>
      </p:sp>
      <p:pic>
        <p:nvPicPr>
          <p:cNvPr id="6" name="Picture 5"/>
          <p:cNvPicPr>
            <a:picLocks noChangeAspect="1"/>
          </p:cNvPicPr>
          <p:nvPr/>
        </p:nvPicPr>
        <p:blipFill>
          <a:blip r:embed="rId2" cstate="print"/>
          <a:stretch>
            <a:fillRect/>
          </a:stretch>
        </p:blipFill>
        <p:spPr>
          <a:xfrm>
            <a:off x="50047" y="0"/>
            <a:ext cx="9043905" cy="6858000"/>
          </a:xfrm>
          <a:prstGeom prst="rect">
            <a:avLst/>
          </a:prstGeom>
        </p:spPr>
      </p:pic>
    </p:spTree>
    <p:extLst>
      <p:ext uri="{BB962C8B-B14F-4D97-AF65-F5344CB8AC3E}">
        <p14:creationId xmlns="" xmlns:p14="http://schemas.microsoft.com/office/powerpoint/2010/main" val="179232348"/>
      </p:ext>
    </p:extLst>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a:xfrm>
            <a:off x="417748" y="214313"/>
            <a:ext cx="8302869" cy="457200"/>
          </a:xfrm>
        </p:spPr>
        <p:txBody>
          <a:bodyPr>
            <a:normAutofit fontScale="90000"/>
          </a:bodyPr>
          <a:lstStyle/>
          <a:p>
            <a:r>
              <a:rPr lang="hr-HR" sz="4400">
                <a:latin typeface="Helvetica" charset="0"/>
              </a:rPr>
              <a:t>Velika pitanja!</a:t>
            </a:r>
            <a:endParaRPr lang="en-US" sz="4400">
              <a:latin typeface="Helvetica" charset="0"/>
            </a:endParaRPr>
          </a:p>
        </p:txBody>
      </p:sp>
      <p:sp>
        <p:nvSpPr>
          <p:cNvPr id="120834" name="Footer Placeholder 3"/>
          <p:cNvSpPr>
            <a:spLocks noGrp="1"/>
          </p:cNvSpPr>
          <p:nvPr>
            <p:ph type="ftr"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ＭＳ Ｐゴシック" charset="0"/>
              </a:defRPr>
            </a:lvl1pPr>
            <a:lvl2pPr marL="742950" indent="-285750">
              <a:defRPr sz="3200">
                <a:solidFill>
                  <a:schemeClr val="tx1"/>
                </a:solidFill>
                <a:latin typeface="Helvetica" charset="0"/>
                <a:ea typeface="ＭＳ Ｐゴシック" charset="0"/>
              </a:defRPr>
            </a:lvl2pPr>
            <a:lvl3pPr marL="1143000" indent="-228600">
              <a:defRPr sz="3200">
                <a:solidFill>
                  <a:schemeClr val="tx1"/>
                </a:solidFill>
                <a:latin typeface="Helvetica" charset="0"/>
                <a:ea typeface="ＭＳ Ｐゴシック" charset="0"/>
              </a:defRPr>
            </a:lvl3pPr>
            <a:lvl4pPr marL="1600200" indent="-228600">
              <a:defRPr sz="3200">
                <a:solidFill>
                  <a:schemeClr val="tx1"/>
                </a:solidFill>
                <a:latin typeface="Helvetica" charset="0"/>
                <a:ea typeface="ＭＳ Ｐゴシック" charset="0"/>
              </a:defRPr>
            </a:lvl4pPr>
            <a:lvl5pPr marL="2057400" indent="-228600">
              <a:defRPr sz="3200">
                <a:solidFill>
                  <a:schemeClr val="tx1"/>
                </a:solidFill>
                <a:latin typeface="Helvetica" charset="0"/>
                <a:ea typeface="ＭＳ Ｐゴシック" charset="0"/>
              </a:defRPr>
            </a:lvl5pPr>
            <a:lvl6pPr marL="2514600" indent="-228600" eaLnBrk="0" fontAlgn="base" hangingPunct="0">
              <a:spcBef>
                <a:spcPct val="0"/>
              </a:spcBef>
              <a:spcAft>
                <a:spcPct val="0"/>
              </a:spcAft>
              <a:defRPr sz="3200">
                <a:solidFill>
                  <a:schemeClr val="tx1"/>
                </a:solidFill>
                <a:latin typeface="Helvetica" charset="0"/>
                <a:ea typeface="ＭＳ Ｐゴシック" charset="0"/>
              </a:defRPr>
            </a:lvl6pPr>
            <a:lvl7pPr marL="2971800" indent="-228600" eaLnBrk="0" fontAlgn="base" hangingPunct="0">
              <a:spcBef>
                <a:spcPct val="0"/>
              </a:spcBef>
              <a:spcAft>
                <a:spcPct val="0"/>
              </a:spcAft>
              <a:defRPr sz="3200">
                <a:solidFill>
                  <a:schemeClr val="tx1"/>
                </a:solidFill>
                <a:latin typeface="Helvetica" charset="0"/>
                <a:ea typeface="ＭＳ Ｐゴシック" charset="0"/>
              </a:defRPr>
            </a:lvl7pPr>
            <a:lvl8pPr marL="3429000" indent="-228600" eaLnBrk="0" fontAlgn="base" hangingPunct="0">
              <a:spcBef>
                <a:spcPct val="0"/>
              </a:spcBef>
              <a:spcAft>
                <a:spcPct val="0"/>
              </a:spcAft>
              <a:defRPr sz="3200">
                <a:solidFill>
                  <a:schemeClr val="tx1"/>
                </a:solidFill>
                <a:latin typeface="Helvetica" charset="0"/>
                <a:ea typeface="ＭＳ Ｐゴシック" charset="0"/>
              </a:defRPr>
            </a:lvl8pPr>
            <a:lvl9pPr marL="3886200" indent="-228600" eaLnBrk="0" fontAlgn="base" hangingPunct="0">
              <a:spcBef>
                <a:spcPct val="0"/>
              </a:spcBef>
              <a:spcAft>
                <a:spcPct val="0"/>
              </a:spcAft>
              <a:defRPr sz="3200">
                <a:solidFill>
                  <a:schemeClr val="tx1"/>
                </a:solidFill>
                <a:latin typeface="Helvetica" charset="0"/>
                <a:ea typeface="ＭＳ Ｐゴシック" charset="0"/>
              </a:defRPr>
            </a:lvl9pPr>
          </a:lstStyle>
          <a:p>
            <a:r>
              <a:rPr lang="en-US" sz="800">
                <a:solidFill>
                  <a:srgbClr val="000000"/>
                </a:solidFill>
              </a:rPr>
              <a:t>V. Brigljević, I. Puljak</a:t>
            </a:r>
          </a:p>
        </p:txBody>
      </p:sp>
      <p:sp>
        <p:nvSpPr>
          <p:cNvPr id="120835" name="Slide Number Placeholder 4"/>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ＭＳ Ｐゴシック" charset="0"/>
              </a:defRPr>
            </a:lvl1pPr>
            <a:lvl2pPr marL="742950" indent="-285750">
              <a:defRPr sz="3200">
                <a:solidFill>
                  <a:schemeClr val="tx1"/>
                </a:solidFill>
                <a:latin typeface="Helvetica" charset="0"/>
                <a:ea typeface="ＭＳ Ｐゴシック" charset="0"/>
              </a:defRPr>
            </a:lvl2pPr>
            <a:lvl3pPr marL="1143000" indent="-228600">
              <a:defRPr sz="3200">
                <a:solidFill>
                  <a:schemeClr val="tx1"/>
                </a:solidFill>
                <a:latin typeface="Helvetica" charset="0"/>
                <a:ea typeface="ＭＳ Ｐゴシック" charset="0"/>
              </a:defRPr>
            </a:lvl3pPr>
            <a:lvl4pPr marL="1600200" indent="-228600">
              <a:defRPr sz="3200">
                <a:solidFill>
                  <a:schemeClr val="tx1"/>
                </a:solidFill>
                <a:latin typeface="Helvetica" charset="0"/>
                <a:ea typeface="ＭＳ Ｐゴシック" charset="0"/>
              </a:defRPr>
            </a:lvl4pPr>
            <a:lvl5pPr marL="2057400" indent="-228600">
              <a:defRPr sz="3200">
                <a:solidFill>
                  <a:schemeClr val="tx1"/>
                </a:solidFill>
                <a:latin typeface="Helvetica" charset="0"/>
                <a:ea typeface="ＭＳ Ｐゴシック" charset="0"/>
              </a:defRPr>
            </a:lvl5pPr>
            <a:lvl6pPr marL="2514600" indent="-228600" eaLnBrk="0" fontAlgn="base" hangingPunct="0">
              <a:spcBef>
                <a:spcPct val="0"/>
              </a:spcBef>
              <a:spcAft>
                <a:spcPct val="0"/>
              </a:spcAft>
              <a:defRPr sz="3200">
                <a:solidFill>
                  <a:schemeClr val="tx1"/>
                </a:solidFill>
                <a:latin typeface="Helvetica" charset="0"/>
                <a:ea typeface="ＭＳ Ｐゴシック" charset="0"/>
              </a:defRPr>
            </a:lvl6pPr>
            <a:lvl7pPr marL="2971800" indent="-228600" eaLnBrk="0" fontAlgn="base" hangingPunct="0">
              <a:spcBef>
                <a:spcPct val="0"/>
              </a:spcBef>
              <a:spcAft>
                <a:spcPct val="0"/>
              </a:spcAft>
              <a:defRPr sz="3200">
                <a:solidFill>
                  <a:schemeClr val="tx1"/>
                </a:solidFill>
                <a:latin typeface="Helvetica" charset="0"/>
                <a:ea typeface="ＭＳ Ｐゴシック" charset="0"/>
              </a:defRPr>
            </a:lvl7pPr>
            <a:lvl8pPr marL="3429000" indent="-228600" eaLnBrk="0" fontAlgn="base" hangingPunct="0">
              <a:spcBef>
                <a:spcPct val="0"/>
              </a:spcBef>
              <a:spcAft>
                <a:spcPct val="0"/>
              </a:spcAft>
              <a:defRPr sz="3200">
                <a:solidFill>
                  <a:schemeClr val="tx1"/>
                </a:solidFill>
                <a:latin typeface="Helvetica" charset="0"/>
                <a:ea typeface="ＭＳ Ｐゴシック" charset="0"/>
              </a:defRPr>
            </a:lvl8pPr>
            <a:lvl9pPr marL="3886200" indent="-228600" eaLnBrk="0" fontAlgn="base" hangingPunct="0">
              <a:spcBef>
                <a:spcPct val="0"/>
              </a:spcBef>
              <a:spcAft>
                <a:spcPct val="0"/>
              </a:spcAft>
              <a:defRPr sz="3200">
                <a:solidFill>
                  <a:schemeClr val="tx1"/>
                </a:solidFill>
                <a:latin typeface="Helvetica" charset="0"/>
                <a:ea typeface="ＭＳ Ｐゴシック" charset="0"/>
              </a:defRPr>
            </a:lvl9pPr>
          </a:lstStyle>
          <a:p>
            <a:fld id="{C17AC80A-1C76-E74B-B8F0-803C441C7C35}" type="slidenum">
              <a:rPr lang="en-US" sz="800">
                <a:solidFill>
                  <a:srgbClr val="000000"/>
                </a:solidFill>
              </a:rPr>
              <a:pPr/>
              <a:t>15</a:t>
            </a:fld>
            <a:endParaRPr lang="en-US" sz="800">
              <a:solidFill>
                <a:srgbClr val="000000"/>
              </a:solidFill>
            </a:endParaRPr>
          </a:p>
        </p:txBody>
      </p:sp>
      <p:pic>
        <p:nvPicPr>
          <p:cNvPr id="10" name="Content Placeholder 9" descr="science_125.gif"/>
          <p:cNvPicPr>
            <a:picLocks noGrp="1" noChangeAspect="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91671" y="857475"/>
            <a:ext cx="3477357" cy="507206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Content Placeholder 2"/>
          <p:cNvSpPr txBox="1">
            <a:spLocks/>
          </p:cNvSpPr>
          <p:nvPr/>
        </p:nvSpPr>
        <p:spPr bwMode="auto">
          <a:xfrm>
            <a:off x="1077059" y="5929538"/>
            <a:ext cx="7933646" cy="42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3200">
                <a:solidFill>
                  <a:schemeClr val="tx1"/>
                </a:solidFill>
                <a:latin typeface="Helvetica" charset="0"/>
                <a:ea typeface="ＭＳ Ｐゴシック" charset="0"/>
                <a:cs typeface="ＭＳ Ｐゴシック" charset="0"/>
              </a:defRPr>
            </a:lvl1pPr>
            <a:lvl2pPr marL="742950" indent="-285750">
              <a:defRPr sz="3200">
                <a:solidFill>
                  <a:schemeClr val="tx1"/>
                </a:solidFill>
                <a:latin typeface="Helvetica" charset="0"/>
                <a:ea typeface="ＭＳ Ｐゴシック" charset="0"/>
              </a:defRPr>
            </a:lvl2pPr>
            <a:lvl3pPr marL="1143000" indent="-228600">
              <a:defRPr sz="3200">
                <a:solidFill>
                  <a:schemeClr val="tx1"/>
                </a:solidFill>
                <a:latin typeface="Helvetica" charset="0"/>
                <a:ea typeface="ＭＳ Ｐゴシック" charset="0"/>
              </a:defRPr>
            </a:lvl3pPr>
            <a:lvl4pPr marL="1600200" indent="-228600">
              <a:defRPr sz="3200">
                <a:solidFill>
                  <a:schemeClr val="tx1"/>
                </a:solidFill>
                <a:latin typeface="Helvetica" charset="0"/>
                <a:ea typeface="ＭＳ Ｐゴシック" charset="0"/>
              </a:defRPr>
            </a:lvl4pPr>
            <a:lvl5pPr marL="2057400" indent="-228600">
              <a:defRPr sz="3200">
                <a:solidFill>
                  <a:schemeClr val="tx1"/>
                </a:solidFill>
                <a:latin typeface="Helvetica" charset="0"/>
                <a:ea typeface="ＭＳ Ｐゴシック" charset="0"/>
              </a:defRPr>
            </a:lvl5pPr>
            <a:lvl6pPr marL="2514600" indent="-228600" eaLnBrk="0" fontAlgn="base" hangingPunct="0">
              <a:spcBef>
                <a:spcPct val="0"/>
              </a:spcBef>
              <a:spcAft>
                <a:spcPct val="0"/>
              </a:spcAft>
              <a:defRPr sz="3200">
                <a:solidFill>
                  <a:schemeClr val="tx1"/>
                </a:solidFill>
                <a:latin typeface="Helvetica" charset="0"/>
                <a:ea typeface="ＭＳ Ｐゴシック" charset="0"/>
              </a:defRPr>
            </a:lvl6pPr>
            <a:lvl7pPr marL="2971800" indent="-228600" eaLnBrk="0" fontAlgn="base" hangingPunct="0">
              <a:spcBef>
                <a:spcPct val="0"/>
              </a:spcBef>
              <a:spcAft>
                <a:spcPct val="0"/>
              </a:spcAft>
              <a:defRPr sz="3200">
                <a:solidFill>
                  <a:schemeClr val="tx1"/>
                </a:solidFill>
                <a:latin typeface="Helvetica" charset="0"/>
                <a:ea typeface="ＭＳ Ｐゴシック" charset="0"/>
              </a:defRPr>
            </a:lvl7pPr>
            <a:lvl8pPr marL="3429000" indent="-228600" eaLnBrk="0" fontAlgn="base" hangingPunct="0">
              <a:spcBef>
                <a:spcPct val="0"/>
              </a:spcBef>
              <a:spcAft>
                <a:spcPct val="0"/>
              </a:spcAft>
              <a:defRPr sz="3200">
                <a:solidFill>
                  <a:schemeClr val="tx1"/>
                </a:solidFill>
                <a:latin typeface="Helvetica" charset="0"/>
                <a:ea typeface="ＭＳ Ｐゴシック" charset="0"/>
              </a:defRPr>
            </a:lvl8pPr>
            <a:lvl9pPr marL="3886200" indent="-228600" eaLnBrk="0" fontAlgn="base" hangingPunct="0">
              <a:spcBef>
                <a:spcPct val="0"/>
              </a:spcBef>
              <a:spcAft>
                <a:spcPct val="0"/>
              </a:spcAft>
              <a:defRPr sz="3200">
                <a:solidFill>
                  <a:schemeClr val="tx1"/>
                </a:solidFill>
                <a:latin typeface="Helvetica" charset="0"/>
                <a:ea typeface="ＭＳ Ｐゴシック" charset="0"/>
              </a:defRPr>
            </a:lvl9pPr>
          </a:lstStyle>
          <a:p>
            <a:pPr defTabSz="914400" eaLnBrk="0" fontAlgn="base" hangingPunct="0">
              <a:spcBef>
                <a:spcPct val="20000"/>
              </a:spcBef>
              <a:spcAft>
                <a:spcPct val="0"/>
              </a:spcAft>
              <a:buFont typeface="Wingdings" charset="0"/>
              <a:buChar char="Ø"/>
            </a:pPr>
            <a:r>
              <a:rPr lang="hr-HR" sz="2800" dirty="0">
                <a:solidFill>
                  <a:srgbClr val="262699"/>
                </a:solidFill>
              </a:rPr>
              <a:t>Pitanje broj 1: </a:t>
            </a:r>
            <a:r>
              <a:rPr lang="hr-HR" sz="2800" b="1" dirty="0">
                <a:solidFill>
                  <a:srgbClr val="C00000"/>
                </a:solidFill>
              </a:rPr>
              <a:t>Od čega se sastoji svemir?</a:t>
            </a:r>
            <a:endParaRPr lang="en-US" sz="2800" b="1" dirty="0">
              <a:solidFill>
                <a:srgbClr val="C00000"/>
              </a:solidFill>
            </a:endParaRPr>
          </a:p>
        </p:txBody>
      </p:sp>
    </p:spTree>
    <p:extLst>
      <p:ext uri="{BB962C8B-B14F-4D97-AF65-F5344CB8AC3E}">
        <p14:creationId xmlns="" xmlns:p14="http://schemas.microsoft.com/office/powerpoint/2010/main" val="3619144832"/>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ienceTop25Q.tiff"/>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l="3348" t="-471" r="-3348" b="21181"/>
          <a:stretch/>
        </p:blipFill>
        <p:spPr>
          <a:xfrm>
            <a:off x="826642" y="155953"/>
            <a:ext cx="7056426" cy="5914587"/>
          </a:xfrm>
        </p:spPr>
      </p:pic>
      <p:sp>
        <p:nvSpPr>
          <p:cNvPr id="5" name="Slide Number Placeholder 4"/>
          <p:cNvSpPr>
            <a:spLocks noGrp="1"/>
          </p:cNvSpPr>
          <p:nvPr>
            <p:ph type="sldNum" sz="quarter" idx="11"/>
          </p:nvPr>
        </p:nvSpPr>
        <p:spPr/>
        <p:txBody>
          <a:bodyPr/>
          <a:lstStyle/>
          <a:p>
            <a:pPr>
              <a:defRPr/>
            </a:pPr>
            <a:fld id="{D88E279A-ED44-5449-85C8-E36720473AD4}" type="slidenum">
              <a:rPr lang="en-US" smtClean="0">
                <a:solidFill>
                  <a:srgbClr val="000000"/>
                </a:solidFill>
                <a:latin typeface="Helvetica"/>
              </a:rPr>
              <a:pPr>
                <a:defRPr/>
              </a:pPr>
              <a:t>16</a:t>
            </a:fld>
            <a:endParaRPr lang="en-US">
              <a:solidFill>
                <a:srgbClr val="000000"/>
              </a:solidFill>
              <a:latin typeface="Helvetica"/>
            </a:endParaRPr>
          </a:p>
        </p:txBody>
      </p:sp>
      <p:sp>
        <p:nvSpPr>
          <p:cNvPr id="7" name="TextBox 6"/>
          <p:cNvSpPr txBox="1"/>
          <p:nvPr/>
        </p:nvSpPr>
        <p:spPr>
          <a:xfrm>
            <a:off x="1449622" y="6202918"/>
            <a:ext cx="6737742" cy="369332"/>
          </a:xfrm>
          <a:prstGeom prst="rect">
            <a:avLst/>
          </a:prstGeom>
          <a:noFill/>
        </p:spPr>
        <p:txBody>
          <a:bodyPr wrap="none" rtlCol="0">
            <a:spAutoFit/>
          </a:bodyPr>
          <a:lstStyle/>
          <a:p>
            <a:r>
              <a:rPr lang="en-US" b="1" dirty="0">
                <a:solidFill>
                  <a:srgbClr val="FF0000"/>
                </a:solidFill>
                <a:latin typeface="Helvetica"/>
                <a:ea typeface="ＭＳ Ｐゴシック" charset="0"/>
                <a:cs typeface="ＭＳ Ｐゴシック" charset="0"/>
              </a:rPr>
              <a:t>http://</a:t>
            </a:r>
            <a:r>
              <a:rPr lang="en-US" b="1" dirty="0" err="1">
                <a:solidFill>
                  <a:srgbClr val="FF0000"/>
                </a:solidFill>
                <a:latin typeface="Helvetica"/>
                <a:ea typeface="ＭＳ Ｐゴシック" charset="0"/>
                <a:cs typeface="ＭＳ Ｐゴシック" charset="0"/>
              </a:rPr>
              <a:t>www.sciencemag.org</a:t>
            </a:r>
            <a:r>
              <a:rPr lang="en-US" b="1" dirty="0">
                <a:solidFill>
                  <a:srgbClr val="FF0000"/>
                </a:solidFill>
                <a:latin typeface="Helvetica"/>
                <a:ea typeface="ＭＳ Ｐゴシック" charset="0"/>
                <a:cs typeface="ＭＳ Ｐゴシック" charset="0"/>
              </a:rPr>
              <a:t>/site/feature/</a:t>
            </a:r>
            <a:r>
              <a:rPr lang="en-US" b="1" dirty="0" err="1">
                <a:solidFill>
                  <a:srgbClr val="FF0000"/>
                </a:solidFill>
                <a:latin typeface="Helvetica"/>
                <a:ea typeface="ＭＳ Ｐゴシック" charset="0"/>
                <a:cs typeface="ＭＳ Ｐゴシック" charset="0"/>
              </a:rPr>
              <a:t>misc</a:t>
            </a:r>
            <a:r>
              <a:rPr lang="en-US" b="1" dirty="0">
                <a:solidFill>
                  <a:srgbClr val="FF0000"/>
                </a:solidFill>
                <a:latin typeface="Helvetica"/>
                <a:ea typeface="ＭＳ Ｐゴシック" charset="0"/>
                <a:cs typeface="ＭＳ Ｐゴシック" charset="0"/>
              </a:rPr>
              <a:t>/</a:t>
            </a:r>
            <a:r>
              <a:rPr lang="en-US" b="1" dirty="0" err="1">
                <a:solidFill>
                  <a:srgbClr val="FF0000"/>
                </a:solidFill>
                <a:latin typeface="Helvetica"/>
                <a:ea typeface="ＭＳ Ｐゴシック" charset="0"/>
                <a:cs typeface="ＭＳ Ｐゴシック" charset="0"/>
              </a:rPr>
              <a:t>webfeat</a:t>
            </a:r>
            <a:r>
              <a:rPr lang="en-US" b="1" dirty="0">
                <a:solidFill>
                  <a:srgbClr val="FF0000"/>
                </a:solidFill>
                <a:latin typeface="Helvetica"/>
                <a:ea typeface="ＭＳ Ｐゴシック" charset="0"/>
                <a:cs typeface="ＭＳ Ｐゴシック" charset="0"/>
              </a:rPr>
              <a:t>/125th/</a:t>
            </a:r>
          </a:p>
        </p:txBody>
      </p:sp>
      <p:sp>
        <p:nvSpPr>
          <p:cNvPr id="8" name="Rounded Rectangle 7"/>
          <p:cNvSpPr/>
          <p:nvPr/>
        </p:nvSpPr>
        <p:spPr bwMode="auto">
          <a:xfrm>
            <a:off x="4720257" y="1593560"/>
            <a:ext cx="2503892" cy="275578"/>
          </a:xfrm>
          <a:prstGeom prst="roundRect">
            <a:avLst/>
          </a:prstGeom>
          <a:solidFill>
            <a:srgbClr val="FF0000">
              <a:alpha val="1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3200" smtClean="0">
              <a:solidFill>
                <a:srgbClr val="FFFF00"/>
              </a:solidFill>
              <a:latin typeface="Helvetica" pitchFamily="34" charset="0"/>
              <a:ea typeface="ＭＳ Ｐゴシック" charset="0"/>
              <a:cs typeface="ＭＳ Ｐゴシック" charset="0"/>
            </a:endParaRPr>
          </a:p>
        </p:txBody>
      </p:sp>
      <p:sp>
        <p:nvSpPr>
          <p:cNvPr id="9" name="Rounded Rectangle 8"/>
          <p:cNvSpPr/>
          <p:nvPr/>
        </p:nvSpPr>
        <p:spPr bwMode="auto">
          <a:xfrm>
            <a:off x="4852040" y="3099885"/>
            <a:ext cx="2659638" cy="275578"/>
          </a:xfrm>
          <a:prstGeom prst="roundRect">
            <a:avLst/>
          </a:prstGeom>
          <a:solidFill>
            <a:srgbClr val="FF0000">
              <a:alpha val="1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3200" smtClean="0">
              <a:solidFill>
                <a:srgbClr val="FFFF00"/>
              </a:solidFill>
              <a:latin typeface="Helvetica" pitchFamily="34" charset="0"/>
              <a:ea typeface="ＭＳ Ｐゴシック" charset="0"/>
              <a:cs typeface="ＭＳ Ｐゴシック" charset="0"/>
            </a:endParaRPr>
          </a:p>
        </p:txBody>
      </p:sp>
      <p:pic>
        <p:nvPicPr>
          <p:cNvPr id="11" name="Content Placeholder 9" descr="science_125.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9844" y="1018632"/>
            <a:ext cx="1518852" cy="221539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41480987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bwMode="auto">
          <a:xfrm flipV="1">
            <a:off x="6115494" y="2646529"/>
            <a:ext cx="835450" cy="268753"/>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sp>
        <p:nvSpPr>
          <p:cNvPr id="5" name="Slide Number Placeholder 4"/>
          <p:cNvSpPr>
            <a:spLocks noGrp="1"/>
          </p:cNvSpPr>
          <p:nvPr>
            <p:ph type="sldNum" sz="quarter" idx="11"/>
          </p:nvPr>
        </p:nvSpPr>
        <p:spPr/>
        <p:txBody>
          <a:bodyPr/>
          <a:lstStyle/>
          <a:p>
            <a:fld id="{4D3E5372-887E-2B40-9BB2-41BC3B695644}" type="slidenum">
              <a:rPr lang="en-US"/>
              <a:pPr/>
              <a:t>17</a:t>
            </a:fld>
            <a:endParaRPr lang="en-US"/>
          </a:p>
        </p:txBody>
      </p:sp>
      <p:sp>
        <p:nvSpPr>
          <p:cNvPr id="567298" name="Rectangle 2"/>
          <p:cNvSpPr>
            <a:spLocks noGrp="1" noChangeArrowheads="1"/>
          </p:cNvSpPr>
          <p:nvPr>
            <p:ph type="title"/>
          </p:nvPr>
        </p:nvSpPr>
        <p:spPr>
          <a:xfrm>
            <a:off x="457200" y="228600"/>
            <a:ext cx="8229600" cy="1143000"/>
          </a:xfrm>
        </p:spPr>
        <p:txBody>
          <a:bodyPr/>
          <a:lstStyle/>
          <a:p>
            <a:r>
              <a:rPr lang="hr-HR" sz="3600" b="1" dirty="0"/>
              <a:t>Kako eksperimentalno pristupiti </a:t>
            </a:r>
            <a:r>
              <a:rPr lang="hr-HR" sz="3600" b="1" dirty="0" err="1"/>
              <a:t>EČ</a:t>
            </a:r>
            <a:endParaRPr lang="en-US" sz="3600" b="1" dirty="0"/>
          </a:p>
        </p:txBody>
      </p:sp>
      <p:sp>
        <p:nvSpPr>
          <p:cNvPr id="567299" name="Rectangle 3"/>
          <p:cNvSpPr>
            <a:spLocks noGrp="1" noChangeArrowheads="1"/>
          </p:cNvSpPr>
          <p:nvPr>
            <p:ph type="body" idx="1"/>
          </p:nvPr>
        </p:nvSpPr>
        <p:spPr>
          <a:xfrm>
            <a:off x="152400" y="1066800"/>
            <a:ext cx="8991600" cy="5638799"/>
          </a:xfrm>
        </p:spPr>
        <p:txBody>
          <a:bodyPr>
            <a:noAutofit/>
          </a:bodyPr>
          <a:lstStyle/>
          <a:p>
            <a:pPr marL="609600" indent="-609600">
              <a:lnSpc>
                <a:spcPct val="90000"/>
              </a:lnSpc>
              <a:buFontTx/>
              <a:buNone/>
            </a:pPr>
            <a:r>
              <a:rPr lang="hr-HR" sz="2800" dirty="0"/>
              <a:t>Sve informacije o elementarnim česticama potječu iz triju izvora:</a:t>
            </a:r>
          </a:p>
          <a:p>
            <a:pPr marL="609600" indent="-609600">
              <a:lnSpc>
                <a:spcPct val="90000"/>
              </a:lnSpc>
              <a:buFontTx/>
              <a:buAutoNum type="arabicPeriod"/>
            </a:pPr>
            <a:r>
              <a:rPr lang="hr-HR" sz="2800" u="sng" dirty="0" smtClean="0">
                <a:solidFill>
                  <a:srgbClr val="FF0000"/>
                </a:solidFill>
              </a:rPr>
              <a:t>Raspršenja</a:t>
            </a:r>
            <a:endParaRPr lang="hr-HR" sz="2800" u="sng" dirty="0">
              <a:solidFill>
                <a:srgbClr val="FF0000"/>
              </a:solidFill>
            </a:endParaRPr>
          </a:p>
          <a:p>
            <a:pPr marL="990600" lvl="1" indent="-533400">
              <a:lnSpc>
                <a:spcPct val="90000"/>
              </a:lnSpc>
              <a:buFontTx/>
              <a:buNone/>
            </a:pPr>
            <a:r>
              <a:rPr lang="hr-HR" dirty="0"/>
              <a:t>Čestica na metu ili sudar dviju snopa</a:t>
            </a:r>
          </a:p>
          <a:p>
            <a:pPr marL="990600" lvl="1" indent="-533400">
              <a:lnSpc>
                <a:spcPct val="90000"/>
              </a:lnSpc>
              <a:buFontTx/>
              <a:buNone/>
            </a:pPr>
            <a:r>
              <a:rPr lang="hr-HR" dirty="0" smtClean="0"/>
              <a:t>(</a:t>
            </a:r>
            <a:r>
              <a:rPr lang="hr-HR" dirty="0"/>
              <a:t>masa, energija, pravac, impuls, spin, …</a:t>
            </a:r>
            <a:r>
              <a:rPr lang="hr-HR" dirty="0" smtClean="0"/>
              <a:t>)</a:t>
            </a:r>
            <a:endParaRPr lang="ta-IN" dirty="0" smtClean="0"/>
          </a:p>
          <a:p>
            <a:pPr marL="609600" indent="-609600">
              <a:lnSpc>
                <a:spcPct val="90000"/>
              </a:lnSpc>
              <a:buFontTx/>
              <a:buAutoNum type="arabicPeriod"/>
            </a:pPr>
            <a:r>
              <a:rPr lang="hr-HR" sz="2800" u="sng" dirty="0" smtClean="0">
                <a:solidFill>
                  <a:srgbClr val="FF0000"/>
                </a:solidFill>
              </a:rPr>
              <a:t>Raspadi</a:t>
            </a:r>
            <a:endParaRPr lang="hr-HR" sz="2800" u="sng" dirty="0">
              <a:solidFill>
                <a:srgbClr val="FF0000"/>
              </a:solidFill>
            </a:endParaRPr>
          </a:p>
          <a:p>
            <a:pPr marL="990600" lvl="1" indent="-533400">
              <a:lnSpc>
                <a:spcPct val="90000"/>
              </a:lnSpc>
              <a:buFontTx/>
              <a:buNone/>
            </a:pPr>
            <a:r>
              <a:rPr lang="hr-HR" dirty="0"/>
              <a:t>Mjerenje ostataka spontanog raspada čestica</a:t>
            </a:r>
          </a:p>
          <a:p>
            <a:pPr marL="990600" lvl="1" indent="-533400">
              <a:lnSpc>
                <a:spcPct val="90000"/>
              </a:lnSpc>
              <a:buFontTx/>
              <a:buNone/>
            </a:pPr>
            <a:r>
              <a:rPr lang="hr-HR" dirty="0"/>
              <a:t>Od svih poznatih čestica: </a:t>
            </a:r>
            <a:r>
              <a:rPr lang="hr-HR" dirty="0" smtClean="0"/>
              <a:t>gotovo sve </a:t>
            </a:r>
            <a:r>
              <a:rPr lang="hr-HR" dirty="0"/>
              <a:t>nestabilne</a:t>
            </a:r>
            <a:r>
              <a:rPr lang="hr-HR" dirty="0" smtClean="0"/>
              <a:t>!</a:t>
            </a:r>
            <a:endParaRPr lang="ta-IN" dirty="0" smtClean="0"/>
          </a:p>
          <a:p>
            <a:pPr marL="609600" indent="-609600">
              <a:lnSpc>
                <a:spcPct val="90000"/>
              </a:lnSpc>
              <a:buFontTx/>
              <a:buAutoNum type="arabicPeriod"/>
            </a:pPr>
            <a:r>
              <a:rPr lang="hr-HR" sz="2400" u="sng" dirty="0" smtClean="0">
                <a:solidFill>
                  <a:srgbClr val="FF0000"/>
                </a:solidFill>
              </a:rPr>
              <a:t>Vezana stanja</a:t>
            </a:r>
            <a:endParaRPr lang="hr-HR" sz="2400" u="sng" dirty="0">
              <a:solidFill>
                <a:srgbClr val="FF0000"/>
              </a:solidFill>
            </a:endParaRPr>
          </a:p>
          <a:p>
            <a:pPr marL="990600" lvl="1" indent="-533400">
              <a:lnSpc>
                <a:spcPct val="90000"/>
              </a:lnSpc>
              <a:buFontTx/>
              <a:buNone/>
            </a:pPr>
            <a:r>
              <a:rPr lang="hr-HR" sz="2400" dirty="0"/>
              <a:t>Mjerenje </a:t>
            </a:r>
            <a:r>
              <a:rPr lang="hr-HR" sz="2400" dirty="0" smtClean="0"/>
              <a:t>svojstava </a:t>
            </a:r>
            <a:r>
              <a:rPr lang="hr-HR" sz="2400" dirty="0"/>
              <a:t>objekata složenih od više čestica (masa, spin, …)</a:t>
            </a:r>
            <a:endParaRPr lang="en-US" sz="2400" dirty="0"/>
          </a:p>
        </p:txBody>
      </p:sp>
      <p:cxnSp>
        <p:nvCxnSpPr>
          <p:cNvPr id="3" name="Straight Connector 2"/>
          <p:cNvCxnSpPr/>
          <p:nvPr/>
        </p:nvCxnSpPr>
        <p:spPr bwMode="auto">
          <a:xfrm>
            <a:off x="5931700" y="2356328"/>
            <a:ext cx="1019249" cy="217250"/>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sp>
        <p:nvSpPr>
          <p:cNvPr id="6" name="Explosion 2 5"/>
          <p:cNvSpPr/>
          <p:nvPr/>
        </p:nvSpPr>
        <p:spPr bwMode="auto">
          <a:xfrm>
            <a:off x="6767145" y="2381511"/>
            <a:ext cx="918995" cy="384365"/>
          </a:xfrm>
          <a:prstGeom prst="irregularSeal2">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cxnSp>
        <p:nvCxnSpPr>
          <p:cNvPr id="12" name="Straight Connector 11"/>
          <p:cNvCxnSpPr/>
          <p:nvPr/>
        </p:nvCxnSpPr>
        <p:spPr bwMode="auto">
          <a:xfrm flipV="1">
            <a:off x="7473303" y="2444365"/>
            <a:ext cx="1282271" cy="129329"/>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cxnSp>
        <p:nvCxnSpPr>
          <p:cNvPr id="13" name="Straight Connector 12"/>
          <p:cNvCxnSpPr/>
          <p:nvPr/>
        </p:nvCxnSpPr>
        <p:spPr bwMode="auto">
          <a:xfrm>
            <a:off x="7473245" y="2646413"/>
            <a:ext cx="1019249" cy="217250"/>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cxnSp>
        <p:nvCxnSpPr>
          <p:cNvPr id="16" name="Straight Connector 15"/>
          <p:cNvCxnSpPr/>
          <p:nvPr/>
        </p:nvCxnSpPr>
        <p:spPr bwMode="auto">
          <a:xfrm flipV="1">
            <a:off x="7473303" y="1988790"/>
            <a:ext cx="1282271" cy="455575"/>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cxnSp>
        <p:nvCxnSpPr>
          <p:cNvPr id="20" name="Straight Connector 19"/>
          <p:cNvCxnSpPr/>
          <p:nvPr/>
        </p:nvCxnSpPr>
        <p:spPr bwMode="auto">
          <a:xfrm>
            <a:off x="5814790" y="4486795"/>
            <a:ext cx="1257213" cy="1"/>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sp>
        <p:nvSpPr>
          <p:cNvPr id="22" name="Explosion 2 21"/>
          <p:cNvSpPr/>
          <p:nvPr/>
        </p:nvSpPr>
        <p:spPr bwMode="auto">
          <a:xfrm>
            <a:off x="6934200" y="4191000"/>
            <a:ext cx="918995" cy="384365"/>
          </a:xfrm>
          <a:prstGeom prst="irregularSeal2">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cxnSp>
        <p:nvCxnSpPr>
          <p:cNvPr id="23" name="Straight Connector 22"/>
          <p:cNvCxnSpPr/>
          <p:nvPr/>
        </p:nvCxnSpPr>
        <p:spPr bwMode="auto">
          <a:xfrm>
            <a:off x="7594251" y="4447385"/>
            <a:ext cx="1161270" cy="72835"/>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cxnSp>
        <p:nvCxnSpPr>
          <p:cNvPr id="24" name="Straight Connector 23"/>
          <p:cNvCxnSpPr/>
          <p:nvPr/>
        </p:nvCxnSpPr>
        <p:spPr bwMode="auto">
          <a:xfrm>
            <a:off x="7510701" y="4553643"/>
            <a:ext cx="898248" cy="510073"/>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cxnSp>
        <p:nvCxnSpPr>
          <p:cNvPr id="25" name="Straight Connector 24"/>
          <p:cNvCxnSpPr/>
          <p:nvPr/>
        </p:nvCxnSpPr>
        <p:spPr bwMode="auto">
          <a:xfrm flipV="1">
            <a:off x="7594304" y="4111157"/>
            <a:ext cx="1161269" cy="223611"/>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pic>
        <p:nvPicPr>
          <p:cNvPr id="30" name="Atom_Bohr.jpg"/>
          <p:cNvPicPr/>
          <p:nvPr/>
        </p:nvPicPr>
        <p:blipFill>
          <a:blip r:embed="rId3" cstate="print">
            <a:extLst/>
          </a:blip>
          <a:stretch>
            <a:fillRect/>
          </a:stretch>
        </p:blipFill>
        <p:spPr>
          <a:xfrm>
            <a:off x="6800621" y="5080430"/>
            <a:ext cx="885577" cy="869001"/>
          </a:xfrm>
          <a:prstGeom prst="rect">
            <a:avLst/>
          </a:prstGeom>
          <a:ln w="88900" cap="flat">
            <a:noFill/>
            <a:miter lim="400000"/>
          </a:ln>
          <a:effectLst/>
        </p:spPr>
      </p:pic>
    </p:spTree>
    <p:extLst>
      <p:ext uri="{BB962C8B-B14F-4D97-AF65-F5344CB8AC3E}">
        <p14:creationId xmlns="" xmlns:p14="http://schemas.microsoft.com/office/powerpoint/2010/main" val="861683851"/>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72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729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729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7299">
                                            <p:txEl>
                                              <p:pRg st="3" end="3"/>
                                            </p:txEl>
                                          </p:spTgt>
                                        </p:tgtEl>
                                        <p:attrNameLst>
                                          <p:attrName>style.visibility</p:attrName>
                                        </p:attrNameLst>
                                      </p:cBhvr>
                                      <p:to>
                                        <p:strVal val="visible"/>
                                      </p:to>
                                    </p:set>
                                  </p:childTnLst>
                                </p:cTn>
                              </p:par>
                            </p:childTnLst>
                          </p:cTn>
                        </p:par>
                        <p:par>
                          <p:cTn id="15" fill="hold">
                            <p:stCondLst>
                              <p:cond delay="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par>
                                <p:cTn id="31" presetID="53" presetClass="entr" presetSubtype="16"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par>
                                <p:cTn id="36" presetID="53" presetClass="entr" presetSubtype="1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par>
                                <p:cTn id="41" presetID="53" presetClass="entr" presetSubtype="16"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67299">
                                            <p:txEl>
                                              <p:pRg st="4" end="4"/>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567299">
                                            <p:txEl>
                                              <p:pRg st="5" end="5"/>
                                            </p:txEl>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67299">
                                            <p:txEl>
                                              <p:pRg st="6" end="6"/>
                                            </p:txEl>
                                          </p:spTgt>
                                        </p:tgtEl>
                                        <p:attrNameLst>
                                          <p:attrName>style.visibility</p:attrName>
                                        </p:attrNameLst>
                                      </p:cBhvr>
                                      <p:to>
                                        <p:strVal val="visible"/>
                                      </p:to>
                                    </p:set>
                                  </p:childTnLst>
                                </p:cTn>
                              </p:par>
                              <p:par>
                                <p:cTn id="54" presetID="53" presetClass="entr" presetSubtype="16"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fltVal val="0"/>
                                          </p:val>
                                        </p:tav>
                                        <p:tav tm="100000">
                                          <p:val>
                                            <p:strVal val="#ppt_h"/>
                                          </p:val>
                                        </p:tav>
                                      </p:tavLst>
                                    </p:anim>
                                    <p:animEffect transition="in" filter="fade">
                                      <p:cBhvr>
                                        <p:cTn id="63" dur="500"/>
                                        <p:tgtEl>
                                          <p:spTgt spid="22"/>
                                        </p:tgtEl>
                                      </p:cBhvr>
                                    </p:animEffect>
                                  </p:childTnLst>
                                </p:cTn>
                              </p:par>
                              <p:par>
                                <p:cTn id="64" presetID="53" presetClass="entr" presetSubtype="16"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p:cTn id="66" dur="500" fill="hold"/>
                                        <p:tgtEl>
                                          <p:spTgt spid="23"/>
                                        </p:tgtEl>
                                        <p:attrNameLst>
                                          <p:attrName>ppt_w</p:attrName>
                                        </p:attrNameLst>
                                      </p:cBhvr>
                                      <p:tavLst>
                                        <p:tav tm="0">
                                          <p:val>
                                            <p:fltVal val="0"/>
                                          </p:val>
                                        </p:tav>
                                        <p:tav tm="100000">
                                          <p:val>
                                            <p:strVal val="#ppt_w"/>
                                          </p:val>
                                        </p:tav>
                                      </p:tavLst>
                                    </p:anim>
                                    <p:anim calcmode="lin" valueType="num">
                                      <p:cBhvr>
                                        <p:cTn id="67" dur="500" fill="hold"/>
                                        <p:tgtEl>
                                          <p:spTgt spid="23"/>
                                        </p:tgtEl>
                                        <p:attrNameLst>
                                          <p:attrName>ppt_h</p:attrName>
                                        </p:attrNameLst>
                                      </p:cBhvr>
                                      <p:tavLst>
                                        <p:tav tm="0">
                                          <p:val>
                                            <p:fltVal val="0"/>
                                          </p:val>
                                        </p:tav>
                                        <p:tav tm="100000">
                                          <p:val>
                                            <p:strVal val="#ppt_h"/>
                                          </p:val>
                                        </p:tav>
                                      </p:tavLst>
                                    </p:anim>
                                    <p:animEffect transition="in" filter="fade">
                                      <p:cBhvr>
                                        <p:cTn id="68" dur="500"/>
                                        <p:tgtEl>
                                          <p:spTgt spid="23"/>
                                        </p:tgtEl>
                                      </p:cBhvr>
                                    </p:animEffect>
                                  </p:childTnLst>
                                </p:cTn>
                              </p:par>
                              <p:par>
                                <p:cTn id="69" presetID="53" presetClass="entr" presetSubtype="16" fill="hold"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p:cTn id="71" dur="500" fill="hold"/>
                                        <p:tgtEl>
                                          <p:spTgt spid="24"/>
                                        </p:tgtEl>
                                        <p:attrNameLst>
                                          <p:attrName>ppt_w</p:attrName>
                                        </p:attrNameLst>
                                      </p:cBhvr>
                                      <p:tavLst>
                                        <p:tav tm="0">
                                          <p:val>
                                            <p:fltVal val="0"/>
                                          </p:val>
                                        </p:tav>
                                        <p:tav tm="100000">
                                          <p:val>
                                            <p:strVal val="#ppt_w"/>
                                          </p:val>
                                        </p:tav>
                                      </p:tavLst>
                                    </p:anim>
                                    <p:anim calcmode="lin" valueType="num">
                                      <p:cBhvr>
                                        <p:cTn id="72" dur="500" fill="hold"/>
                                        <p:tgtEl>
                                          <p:spTgt spid="24"/>
                                        </p:tgtEl>
                                        <p:attrNameLst>
                                          <p:attrName>ppt_h</p:attrName>
                                        </p:attrNameLst>
                                      </p:cBhvr>
                                      <p:tavLst>
                                        <p:tav tm="0">
                                          <p:val>
                                            <p:fltVal val="0"/>
                                          </p:val>
                                        </p:tav>
                                        <p:tav tm="100000">
                                          <p:val>
                                            <p:strVal val="#ppt_h"/>
                                          </p:val>
                                        </p:tav>
                                      </p:tavLst>
                                    </p:anim>
                                    <p:animEffect transition="in" filter="fade">
                                      <p:cBhvr>
                                        <p:cTn id="73" dur="500"/>
                                        <p:tgtEl>
                                          <p:spTgt spid="24"/>
                                        </p:tgtEl>
                                      </p:cBhvr>
                                    </p:animEffect>
                                  </p:childTnLst>
                                </p:cTn>
                              </p:par>
                              <p:par>
                                <p:cTn id="74" presetID="53" presetClass="entr" presetSubtype="16"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p:cTn id="76" dur="500" fill="hold"/>
                                        <p:tgtEl>
                                          <p:spTgt spid="25"/>
                                        </p:tgtEl>
                                        <p:attrNameLst>
                                          <p:attrName>ppt_w</p:attrName>
                                        </p:attrNameLst>
                                      </p:cBhvr>
                                      <p:tavLst>
                                        <p:tav tm="0">
                                          <p:val>
                                            <p:fltVal val="0"/>
                                          </p:val>
                                        </p:tav>
                                        <p:tav tm="100000">
                                          <p:val>
                                            <p:strVal val="#ppt_w"/>
                                          </p:val>
                                        </p:tav>
                                      </p:tavLst>
                                    </p:anim>
                                    <p:anim calcmode="lin" valueType="num">
                                      <p:cBhvr>
                                        <p:cTn id="77" dur="500" fill="hold"/>
                                        <p:tgtEl>
                                          <p:spTgt spid="25"/>
                                        </p:tgtEl>
                                        <p:attrNameLst>
                                          <p:attrName>ppt_h</p:attrName>
                                        </p:attrNameLst>
                                      </p:cBhvr>
                                      <p:tavLst>
                                        <p:tav tm="0">
                                          <p:val>
                                            <p:fltVal val="0"/>
                                          </p:val>
                                        </p:tav>
                                        <p:tav tm="100000">
                                          <p:val>
                                            <p:strVal val="#ppt_h"/>
                                          </p:val>
                                        </p:tav>
                                      </p:tavLst>
                                    </p:anim>
                                    <p:animEffect transition="in" filter="fade">
                                      <p:cBhvr>
                                        <p:cTn id="78" dur="500"/>
                                        <p:tgtEl>
                                          <p:spTgt spid="25"/>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67299">
                                            <p:txEl>
                                              <p:pRg st="7" end="7"/>
                                            </p:tx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67299">
                                            <p:txEl>
                                              <p:pRg st="8" end="8"/>
                                            </p:txEl>
                                          </p:spTgt>
                                        </p:tgtEl>
                                        <p:attrNameLst>
                                          <p:attrName>style.visibility</p:attrName>
                                        </p:attrNameLst>
                                      </p:cBhvr>
                                      <p:to>
                                        <p:strVal val="visible"/>
                                      </p:to>
                                    </p:set>
                                  </p:childTnLst>
                                </p:cTn>
                              </p:par>
                            </p:childTnLst>
                          </p:cTn>
                        </p:par>
                        <p:par>
                          <p:cTn id="85" fill="hold">
                            <p:stCondLst>
                              <p:cond delay="0"/>
                            </p:stCondLst>
                            <p:childTnLst>
                              <p:par>
                                <p:cTn id="86" presetID="30" presetClass="entr" presetSubtype="0" fill="hold" nodeType="after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fade">
                                      <p:cBhvr>
                                        <p:cTn id="88" dur="800" decel="100000"/>
                                        <p:tgtEl>
                                          <p:spTgt spid="30"/>
                                        </p:tgtEl>
                                      </p:cBhvr>
                                    </p:animEffect>
                                    <p:anim calcmode="lin" valueType="num">
                                      <p:cBhvr>
                                        <p:cTn id="89" dur="800" decel="100000" fill="hold"/>
                                        <p:tgtEl>
                                          <p:spTgt spid="30"/>
                                        </p:tgtEl>
                                        <p:attrNameLst>
                                          <p:attrName>style.rotation</p:attrName>
                                        </p:attrNameLst>
                                      </p:cBhvr>
                                      <p:tavLst>
                                        <p:tav tm="0">
                                          <p:val>
                                            <p:fltVal val="-90"/>
                                          </p:val>
                                        </p:tav>
                                        <p:tav tm="100000">
                                          <p:val>
                                            <p:fltVal val="0"/>
                                          </p:val>
                                        </p:tav>
                                      </p:tavLst>
                                    </p:anim>
                                    <p:anim calcmode="lin" valueType="num">
                                      <p:cBhvr>
                                        <p:cTn id="90" dur="800" decel="100000" fill="hold"/>
                                        <p:tgtEl>
                                          <p:spTgt spid="30"/>
                                        </p:tgtEl>
                                        <p:attrNameLst>
                                          <p:attrName>ppt_x</p:attrName>
                                        </p:attrNameLst>
                                      </p:cBhvr>
                                      <p:tavLst>
                                        <p:tav tm="0">
                                          <p:val>
                                            <p:strVal val="#ppt_x+0.4"/>
                                          </p:val>
                                        </p:tav>
                                        <p:tav tm="100000">
                                          <p:val>
                                            <p:strVal val="#ppt_x-0.05"/>
                                          </p:val>
                                        </p:tav>
                                      </p:tavLst>
                                    </p:anim>
                                    <p:anim calcmode="lin" valueType="num">
                                      <p:cBhvr>
                                        <p:cTn id="91" dur="800" decel="100000" fill="hold"/>
                                        <p:tgtEl>
                                          <p:spTgt spid="30"/>
                                        </p:tgtEl>
                                        <p:attrNameLst>
                                          <p:attrName>ppt_y</p:attrName>
                                        </p:attrNameLst>
                                      </p:cBhvr>
                                      <p:tavLst>
                                        <p:tav tm="0">
                                          <p:val>
                                            <p:strVal val="#ppt_y-0.4"/>
                                          </p:val>
                                        </p:tav>
                                        <p:tav tm="100000">
                                          <p:val>
                                            <p:strVal val="#ppt_y+0.1"/>
                                          </p:val>
                                        </p:tav>
                                      </p:tavLst>
                                    </p:anim>
                                    <p:anim calcmode="lin" valueType="num">
                                      <p:cBhvr>
                                        <p:cTn id="92"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93"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299" grpId="0" build="p"/>
      <p:bldP spid="6"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ta-IN" b="1" dirty="0" smtClean="0"/>
              <a:t>Fizika na kraju 19. stoljeća</a:t>
            </a:r>
            <a:endParaRPr lang="en-US" b="1" dirty="0"/>
          </a:p>
        </p:txBody>
      </p:sp>
      <p:sp>
        <p:nvSpPr>
          <p:cNvPr id="3" name="Content Placeholder 2"/>
          <p:cNvSpPr>
            <a:spLocks noGrp="1"/>
          </p:cNvSpPr>
          <p:nvPr>
            <p:ph idx="1"/>
          </p:nvPr>
        </p:nvSpPr>
        <p:spPr>
          <a:xfrm>
            <a:off x="2590800" y="1371600"/>
            <a:ext cx="6324600" cy="5181600"/>
          </a:xfrm>
        </p:spPr>
        <p:txBody>
          <a:bodyPr>
            <a:normAutofit fontScale="32500" lnSpcReduction="20000"/>
          </a:bodyPr>
          <a:lstStyle/>
          <a:p>
            <a:r>
              <a:rPr lang="ta-IN" sz="7000" dirty="0" smtClean="0"/>
              <a:t>Cijela fizika opisana kroz:</a:t>
            </a:r>
          </a:p>
          <a:p>
            <a:pPr lvl="1"/>
            <a:r>
              <a:rPr lang="ta-IN" sz="7000" dirty="0" smtClean="0"/>
              <a:t>Mehanika (Newton)</a:t>
            </a:r>
          </a:p>
          <a:p>
            <a:pPr lvl="1"/>
            <a:r>
              <a:rPr lang="ta-IN" sz="7000" dirty="0" smtClean="0"/>
              <a:t>Termodinamika</a:t>
            </a:r>
          </a:p>
          <a:p>
            <a:pPr lvl="1"/>
            <a:r>
              <a:rPr lang="ta-IN" sz="7000" dirty="0" smtClean="0"/>
              <a:t>Elektrodinamika (Maxwell)</a:t>
            </a:r>
            <a:endParaRPr lang="en-US" sz="7000" dirty="0" smtClean="0"/>
          </a:p>
          <a:p>
            <a:endParaRPr lang="en-US" sz="7000" dirty="0"/>
          </a:p>
          <a:p>
            <a:endParaRPr lang="en-US" sz="7000" dirty="0" smtClean="0"/>
          </a:p>
          <a:p>
            <a:pPr marL="0" indent="0">
              <a:buNone/>
            </a:pPr>
            <a:endParaRPr lang="en-US" sz="7000" dirty="0" smtClean="0"/>
          </a:p>
          <a:p>
            <a:endParaRPr lang="en-US" sz="7000" dirty="0" smtClean="0"/>
          </a:p>
          <a:p>
            <a:endParaRPr lang="hr-HR" sz="7000" dirty="0" smtClean="0"/>
          </a:p>
          <a:p>
            <a:r>
              <a:rPr lang="en-US" sz="7000" dirty="0" err="1" smtClean="0"/>
              <a:t>Samo</a:t>
            </a:r>
            <a:r>
              <a:rPr lang="en-US" sz="7000" dirty="0" smtClean="0"/>
              <a:t> </a:t>
            </a:r>
            <a:r>
              <a:rPr lang="en-US" sz="7000" dirty="0" err="1" smtClean="0"/>
              <a:t>nekoliko</a:t>
            </a:r>
            <a:r>
              <a:rPr lang="en-US" sz="7000" dirty="0" smtClean="0"/>
              <a:t> </a:t>
            </a:r>
            <a:r>
              <a:rPr lang="en-US" sz="7000" dirty="0" err="1" smtClean="0"/>
              <a:t>oblaka</a:t>
            </a:r>
            <a:r>
              <a:rPr lang="en-US" sz="7000" dirty="0" smtClean="0"/>
              <a:t> </a:t>
            </a:r>
            <a:r>
              <a:rPr lang="en-US" sz="7000" dirty="0" err="1" smtClean="0"/>
              <a:t>na</a:t>
            </a:r>
            <a:r>
              <a:rPr lang="en-US" sz="7000" dirty="0" smtClean="0"/>
              <a:t> </a:t>
            </a:r>
            <a:r>
              <a:rPr lang="en-US" sz="7000" dirty="0" err="1" smtClean="0"/>
              <a:t>ina</a:t>
            </a:r>
            <a:r>
              <a:rPr lang="hr-HR" sz="7000" dirty="0" smtClean="0"/>
              <a:t>č</a:t>
            </a:r>
            <a:r>
              <a:rPr lang="ta-IN" sz="7000" dirty="0" smtClean="0"/>
              <a:t>e vedrom nebu fizike:</a:t>
            </a:r>
          </a:p>
          <a:p>
            <a:pPr lvl="1"/>
            <a:r>
              <a:rPr lang="ta-IN" sz="7000" dirty="0" smtClean="0"/>
              <a:t>Materija sastavljena od atoma?</a:t>
            </a:r>
          </a:p>
          <a:p>
            <a:pPr lvl="1"/>
            <a:r>
              <a:rPr lang="ta-IN" sz="7000" dirty="0" smtClean="0"/>
              <a:t>Spektar zračenja crnog tijela?</a:t>
            </a:r>
          </a:p>
          <a:p>
            <a:pPr lvl="1"/>
            <a:r>
              <a:rPr lang="ta-IN" sz="7000" dirty="0" smtClean="0"/>
              <a:t>Michelson-Morley Eksperiment?</a:t>
            </a:r>
          </a:p>
          <a:p>
            <a:pPr lvl="1"/>
            <a:endParaRPr lang="en-US" sz="2000"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V. Brigljević 		</a:t>
            </a:r>
            <a:endParaRPr lang="en-US" i="0">
              <a:solidFill>
                <a:srgbClr val="000000"/>
              </a:solidFill>
              <a:latin typeface="Times New Roman" charset="0"/>
            </a:endParaRPr>
          </a:p>
        </p:txBody>
      </p:sp>
      <p:sp>
        <p:nvSpPr>
          <p:cNvPr id="5" name="Slide Number Placeholder 4"/>
          <p:cNvSpPr>
            <a:spLocks noGrp="1"/>
          </p:cNvSpPr>
          <p:nvPr>
            <p:ph type="sldNum" sz="quarter" idx="11"/>
          </p:nvPr>
        </p:nvSpPr>
        <p:spPr/>
        <p:txBody>
          <a:bodyPr/>
          <a:lstStyle/>
          <a:p>
            <a:pPr>
              <a:defRPr/>
            </a:pPr>
            <a:fld id="{AFDF0FBB-C053-D14D-AADF-B9CB09830925}" type="slidenum">
              <a:rPr lang="en-US" smtClean="0">
                <a:solidFill>
                  <a:srgbClr val="000000"/>
                </a:solidFill>
              </a:rPr>
              <a:pPr>
                <a:defRPr/>
              </a:pPr>
              <a:t>18</a:t>
            </a:fld>
            <a:endParaRPr lang="en-US">
              <a:solidFill>
                <a:srgbClr val="000000"/>
              </a:solidFill>
            </a:endParaRPr>
          </a:p>
        </p:txBody>
      </p:sp>
      <p:sp>
        <p:nvSpPr>
          <p:cNvPr id="6" name="Shape 450"/>
          <p:cNvSpPr/>
          <p:nvPr/>
        </p:nvSpPr>
        <p:spPr>
          <a:xfrm>
            <a:off x="287642" y="3321961"/>
            <a:ext cx="2172532" cy="66172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p>
            <a:pPr lvl="0" algn="ctr">
              <a:defRPr sz="1800"/>
            </a:pPr>
            <a:r>
              <a:rPr sz="1900" dirty="0">
                <a:latin typeface="Verdana"/>
                <a:ea typeface="Verdana"/>
                <a:cs typeface="Verdana"/>
                <a:sym typeface="Verdana"/>
              </a:rPr>
              <a:t>William Thomson </a:t>
            </a:r>
          </a:p>
          <a:p>
            <a:pPr lvl="0" algn="ctr">
              <a:defRPr sz="1800"/>
            </a:pPr>
            <a:r>
              <a:rPr sz="1900" dirty="0">
                <a:latin typeface="Verdana"/>
                <a:ea typeface="Verdana"/>
                <a:cs typeface="Verdana"/>
                <a:sym typeface="Verdana"/>
              </a:rPr>
              <a:t>(Lord Kelvin)</a:t>
            </a:r>
          </a:p>
        </p:txBody>
      </p:sp>
      <p:pic>
        <p:nvPicPr>
          <p:cNvPr id="7" name="Lord_Kelvin.png"/>
          <p:cNvPicPr/>
          <p:nvPr/>
        </p:nvPicPr>
        <p:blipFill>
          <a:blip r:embed="rId3" cstate="print">
            <a:extLst/>
          </a:blip>
          <a:stretch>
            <a:fillRect/>
          </a:stretch>
        </p:blipFill>
        <p:spPr>
          <a:xfrm>
            <a:off x="454737" y="1602229"/>
            <a:ext cx="1744379" cy="1656594"/>
          </a:xfrm>
          <a:prstGeom prst="rect">
            <a:avLst/>
          </a:prstGeom>
          <a:ln w="88900">
            <a:miter lim="400000"/>
          </a:ln>
        </p:spPr>
      </p:pic>
      <p:sp>
        <p:nvSpPr>
          <p:cNvPr id="9" name="TextBox 8"/>
          <p:cNvSpPr txBox="1"/>
          <p:nvPr/>
        </p:nvSpPr>
        <p:spPr>
          <a:xfrm>
            <a:off x="3200400" y="2895600"/>
            <a:ext cx="5363588" cy="1631216"/>
          </a:xfrm>
          <a:prstGeom prst="rect">
            <a:avLst/>
          </a:prstGeom>
          <a:noFill/>
        </p:spPr>
        <p:txBody>
          <a:bodyPr wrap="square" rtlCol="0">
            <a:spAutoFit/>
          </a:bodyPr>
          <a:lstStyle/>
          <a:p>
            <a:pPr algn="just"/>
            <a:r>
              <a:rPr lang="ta-IN" sz="2000" b="1" dirty="0" smtClean="0">
                <a:solidFill>
                  <a:srgbClr val="FF0000"/>
                </a:solidFill>
                <a:latin typeface="Verdana"/>
                <a:cs typeface="Verdana"/>
              </a:rPr>
              <a:t>“There is nothing new to be discovered in Physics now. All that remains is more and more precise measurements.”</a:t>
            </a:r>
            <a:r>
              <a:rPr lang="en-US" sz="2000" b="1" dirty="0" smtClean="0">
                <a:solidFill>
                  <a:srgbClr val="FF0000"/>
                </a:solidFill>
                <a:latin typeface="Verdana"/>
                <a:cs typeface="Verdana"/>
              </a:rPr>
              <a:t> </a:t>
            </a:r>
          </a:p>
          <a:p>
            <a:pPr algn="r"/>
            <a:r>
              <a:rPr lang="en-US" sz="2000" b="1" dirty="0" smtClean="0">
                <a:solidFill>
                  <a:srgbClr val="FF0000"/>
                </a:solidFill>
                <a:latin typeface="Verdana"/>
                <a:cs typeface="Verdana"/>
              </a:rPr>
              <a:t>(Lord Kelvin, 1900)</a:t>
            </a:r>
            <a:endParaRPr lang="en-US" sz="2000" b="1" dirty="0">
              <a:solidFill>
                <a:srgbClr val="FF0000"/>
              </a:solidFill>
              <a:latin typeface="Verdana"/>
              <a:cs typeface="Verdana"/>
            </a:endParaRPr>
          </a:p>
        </p:txBody>
      </p:sp>
      <p:pic>
        <p:nvPicPr>
          <p:cNvPr id="10"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0737" y="4257711"/>
            <a:ext cx="2620637" cy="16465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 xmlns:p14="http://schemas.microsoft.com/office/powerpoint/2010/main" val="117216259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2422805" y="2540256"/>
            <a:ext cx="5831441" cy="1478175"/>
          </a:xfrm>
          <a:prstGeom prst="roundRect">
            <a:avLst/>
          </a:prstGeom>
          <a:solidFill>
            <a:schemeClr val="tx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0000FF"/>
              </a:solidFill>
              <a:effectLst/>
              <a:latin typeface="Arial" charset="0"/>
              <a:ea typeface="ＭＳ Ｐゴシック" charset="0"/>
            </a:endParaRPr>
          </a:p>
        </p:txBody>
      </p:sp>
      <p:sp>
        <p:nvSpPr>
          <p:cNvPr id="2" name="Title 1"/>
          <p:cNvSpPr>
            <a:spLocks noGrp="1"/>
          </p:cNvSpPr>
          <p:nvPr>
            <p:ph type="title"/>
          </p:nvPr>
        </p:nvSpPr>
        <p:spPr/>
        <p:txBody>
          <a:bodyPr/>
          <a:lstStyle/>
          <a:p>
            <a:r>
              <a:rPr lang="ta-IN" dirty="0" smtClean="0"/>
              <a:t>Kvantna jednadžba gibanja</a:t>
            </a:r>
            <a:endParaRPr lang="en-US" dirty="0"/>
          </a:p>
        </p:txBody>
      </p:sp>
      <p:sp>
        <p:nvSpPr>
          <p:cNvPr id="3" name="Content Placeholder 2"/>
          <p:cNvSpPr>
            <a:spLocks noGrp="1"/>
          </p:cNvSpPr>
          <p:nvPr>
            <p:ph idx="1"/>
          </p:nvPr>
        </p:nvSpPr>
        <p:spPr>
          <a:xfrm>
            <a:off x="1904830" y="1371603"/>
            <a:ext cx="7121944" cy="4981575"/>
          </a:xfrm>
        </p:spPr>
        <p:txBody>
          <a:bodyPr/>
          <a:lstStyle/>
          <a:p>
            <a:r>
              <a:rPr lang="ta-IN" sz="2800" dirty="0" smtClean="0"/>
              <a:t>Schroedinger:</a:t>
            </a:r>
            <a:r>
              <a:rPr lang="hr-HR" sz="2800" dirty="0" smtClean="0"/>
              <a:t> </a:t>
            </a:r>
            <a:r>
              <a:rPr lang="ta-IN" sz="2800" dirty="0" smtClean="0"/>
              <a:t>ponašanje čestica opisano kroz valnu jednadžbu</a:t>
            </a:r>
          </a:p>
          <a:p>
            <a:endParaRPr lang="ta-IN" sz="2800" dirty="0"/>
          </a:p>
          <a:p>
            <a:endParaRPr lang="ta-IN" sz="2800" dirty="0" smtClean="0"/>
          </a:p>
          <a:p>
            <a:endParaRPr lang="ta-IN" sz="2800" dirty="0"/>
          </a:p>
          <a:p>
            <a:endParaRPr lang="ta-IN" sz="2800" dirty="0" smtClean="0"/>
          </a:p>
          <a:p>
            <a:r>
              <a:rPr lang="ta-IN" sz="2800" dirty="0" smtClean="0"/>
              <a:t>Novost: valna funkcija nije više direktno mjerljiva nego predstavlja vjerojatnost!</a:t>
            </a:r>
          </a:p>
          <a:p>
            <a:r>
              <a:rPr lang="ta-IN" sz="2800" dirty="0" smtClean="0"/>
              <a:t>Nigdje tako dobro vidljivo kao kod elementarnih čestica</a:t>
            </a:r>
          </a:p>
        </p:txBody>
      </p:sp>
      <p:sp>
        <p:nvSpPr>
          <p:cNvPr id="4" name="Footer Placeholder 3"/>
          <p:cNvSpPr>
            <a:spLocks noGrp="1"/>
          </p:cNvSpPr>
          <p:nvPr>
            <p:ph type="ftr" sz="quarter" idx="10"/>
          </p:nvPr>
        </p:nvSpPr>
        <p:spPr/>
        <p:txBody>
          <a:bodyPr/>
          <a:lstStyle/>
          <a:p>
            <a:pPr>
              <a:defRPr/>
            </a:pPr>
            <a:r>
              <a:rPr lang="en-US" smtClean="0">
                <a:solidFill>
                  <a:srgbClr val="000000"/>
                </a:solidFill>
              </a:rPr>
              <a:t>V. Brigljević 		</a:t>
            </a:r>
            <a:endParaRPr lang="en-US" i="0">
              <a:solidFill>
                <a:srgbClr val="000000"/>
              </a:solidFill>
              <a:latin typeface="Times New Roman" charset="0"/>
            </a:endParaRPr>
          </a:p>
        </p:txBody>
      </p:sp>
      <p:sp>
        <p:nvSpPr>
          <p:cNvPr id="5" name="Slide Number Placeholder 4"/>
          <p:cNvSpPr>
            <a:spLocks noGrp="1"/>
          </p:cNvSpPr>
          <p:nvPr>
            <p:ph type="sldNum" sz="quarter" idx="11"/>
          </p:nvPr>
        </p:nvSpPr>
        <p:spPr/>
        <p:txBody>
          <a:bodyPr/>
          <a:lstStyle/>
          <a:p>
            <a:pPr>
              <a:defRPr/>
            </a:pPr>
            <a:fld id="{AFDF0FBB-C053-D14D-AADF-B9CB09830925}" type="slidenum">
              <a:rPr lang="en-US" smtClean="0">
                <a:solidFill>
                  <a:srgbClr val="000000"/>
                </a:solidFill>
              </a:rPr>
              <a:pPr>
                <a:defRPr/>
              </a:pPr>
              <a:t>19</a:t>
            </a:fld>
            <a:endParaRPr lang="en-US">
              <a:solidFill>
                <a:srgbClr val="000000"/>
              </a:solidFill>
            </a:endParaRPr>
          </a:p>
        </p:txBody>
      </p:sp>
      <p:pic>
        <p:nvPicPr>
          <p:cNvPr id="6" name="temp.pict"/>
          <p:cNvPicPr/>
          <p:nvPr/>
        </p:nvPicPr>
        <p:blipFill>
          <a:blip r:embed="rId2" cstate="print">
            <a:extLst/>
          </a:blip>
          <a:stretch>
            <a:fillRect/>
          </a:stretch>
        </p:blipFill>
        <p:spPr>
          <a:xfrm>
            <a:off x="2763251" y="2701269"/>
            <a:ext cx="5265542" cy="1149946"/>
          </a:xfrm>
          <a:prstGeom prst="rect">
            <a:avLst/>
          </a:prstGeom>
          <a:ln w="88900">
            <a:miter lim="400000"/>
          </a:ln>
        </p:spPr>
      </p:pic>
      <p:sp>
        <p:nvSpPr>
          <p:cNvPr id="8" name="Shape 767"/>
          <p:cNvSpPr/>
          <p:nvPr/>
        </p:nvSpPr>
        <p:spPr>
          <a:xfrm>
            <a:off x="238926" y="4244018"/>
            <a:ext cx="1333501" cy="569387"/>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600">
                <a:latin typeface="Verdana"/>
                <a:ea typeface="Verdana"/>
                <a:cs typeface="Verdana"/>
                <a:sym typeface="Verdana"/>
              </a:defRPr>
            </a:lvl1pPr>
          </a:lstStyle>
          <a:p>
            <a:pPr lvl="0">
              <a:defRPr sz="1800"/>
            </a:pPr>
            <a:r>
              <a:rPr sz="1600"/>
              <a:t>Schrödinger 1926</a:t>
            </a:r>
          </a:p>
        </p:txBody>
      </p:sp>
      <p:pic>
        <p:nvPicPr>
          <p:cNvPr id="9" name="Schroedinger.gif"/>
          <p:cNvPicPr/>
          <p:nvPr/>
        </p:nvPicPr>
        <p:blipFill>
          <a:blip r:embed="rId3" cstate="print">
            <a:extLst/>
          </a:blip>
          <a:stretch>
            <a:fillRect/>
          </a:stretch>
        </p:blipFill>
        <p:spPr>
          <a:xfrm>
            <a:off x="50806" y="1683816"/>
            <a:ext cx="1727200" cy="2540000"/>
          </a:xfrm>
          <a:prstGeom prst="rect">
            <a:avLst/>
          </a:prstGeom>
          <a:ln w="88900">
            <a:miter lim="400000"/>
          </a:ln>
        </p:spPr>
      </p:pic>
    </p:spTree>
    <p:extLst>
      <p:ext uri="{BB962C8B-B14F-4D97-AF65-F5344CB8AC3E}">
        <p14:creationId xmlns="" xmlns:p14="http://schemas.microsoft.com/office/powerpoint/2010/main" val="45263270"/>
      </p:ext>
    </p:extLst>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229600" cy="5516563"/>
          </a:xfrm>
        </p:spPr>
        <p:txBody>
          <a:bodyPr>
            <a:normAutofit fontScale="25000" lnSpcReduction="20000"/>
          </a:bodyPr>
          <a:lstStyle/>
          <a:p>
            <a:pPr>
              <a:buNone/>
            </a:pPr>
            <a:r>
              <a:rPr lang="hr-HR" sz="9800" dirty="0" smtClean="0">
                <a:latin typeface="+mj-lt"/>
              </a:rPr>
              <a:t>Odluka o </a:t>
            </a:r>
            <a:r>
              <a:rPr lang="hr-HR" sz="9800" dirty="0" err="1" smtClean="0">
                <a:latin typeface="+mj-lt"/>
              </a:rPr>
              <a:t>prihvacanju</a:t>
            </a:r>
            <a:r>
              <a:rPr lang="hr-HR" sz="9800" dirty="0" smtClean="0">
                <a:latin typeface="+mj-lt"/>
              </a:rPr>
              <a:t> za program CERN </a:t>
            </a:r>
            <a:r>
              <a:rPr lang="hr-HR" sz="9800" dirty="0" err="1" smtClean="0">
                <a:latin typeface="+mj-lt"/>
              </a:rPr>
              <a:t>Teachers</a:t>
            </a:r>
            <a:r>
              <a:rPr lang="hr-HR" sz="9800" dirty="0" smtClean="0">
                <a:latin typeface="+mj-lt"/>
              </a:rPr>
              <a:t> </a:t>
            </a:r>
            <a:r>
              <a:rPr lang="hr-HR" sz="9800" dirty="0" err="1" smtClean="0">
                <a:latin typeface="+mj-lt"/>
              </a:rPr>
              <a:t>2019</a:t>
            </a:r>
            <a:endParaRPr lang="hr-HR" sz="9800" dirty="0" smtClean="0">
              <a:latin typeface="+mj-lt"/>
            </a:endParaRPr>
          </a:p>
          <a:p>
            <a:pPr>
              <a:buNone/>
            </a:pPr>
            <a:r>
              <a:rPr lang="hr-HR" sz="5600" dirty="0" err="1" smtClean="0">
                <a:latin typeface="+mj-lt"/>
              </a:rPr>
              <a:t>Yahoo</a:t>
            </a:r>
            <a:r>
              <a:rPr lang="hr-HR" sz="5600" dirty="0" smtClean="0">
                <a:latin typeface="+mj-lt"/>
              </a:rPr>
              <a:t>/Staro i </a:t>
            </a:r>
            <a:r>
              <a:rPr lang="hr-HR" sz="5600" dirty="0" err="1" smtClean="0">
                <a:latin typeface="+mj-lt"/>
              </a:rPr>
              <a:t>vazno</a:t>
            </a:r>
            <a:endParaRPr lang="hr-HR" sz="5600" dirty="0" smtClean="0">
              <a:latin typeface="+mj-lt"/>
            </a:endParaRPr>
          </a:p>
          <a:p>
            <a:pPr>
              <a:buNone/>
            </a:pPr>
            <a:r>
              <a:rPr lang="hr-HR" sz="5600" b="1" dirty="0" smtClean="0">
                <a:latin typeface="+mj-lt"/>
              </a:rPr>
              <a:t>Mirko </a:t>
            </a:r>
            <a:r>
              <a:rPr lang="hr-HR" sz="5600" b="1" dirty="0" err="1" smtClean="0">
                <a:latin typeface="+mj-lt"/>
              </a:rPr>
              <a:t>Planinic</a:t>
            </a:r>
            <a:r>
              <a:rPr lang="hr-HR" sz="5600" dirty="0" smtClean="0">
                <a:latin typeface="+mj-lt"/>
              </a:rPr>
              <a:t> &lt;</a:t>
            </a:r>
            <a:r>
              <a:rPr lang="hr-HR" sz="5600" dirty="0" err="1" smtClean="0">
                <a:latin typeface="+mj-lt"/>
              </a:rPr>
              <a:t>planinic</a:t>
            </a:r>
            <a:r>
              <a:rPr lang="hr-HR" sz="5600" dirty="0" smtClean="0">
                <a:latin typeface="+mj-lt"/>
              </a:rPr>
              <a:t>@</a:t>
            </a:r>
            <a:r>
              <a:rPr lang="hr-HR" sz="5600" dirty="0" err="1" smtClean="0">
                <a:latin typeface="+mj-lt"/>
              </a:rPr>
              <a:t>phy.hr</a:t>
            </a:r>
            <a:r>
              <a:rPr lang="hr-HR" sz="5600" dirty="0" smtClean="0">
                <a:latin typeface="+mj-lt"/>
              </a:rPr>
              <a:t>&gt;</a:t>
            </a:r>
          </a:p>
          <a:p>
            <a:pPr>
              <a:buNone/>
            </a:pPr>
            <a:r>
              <a:rPr lang="hr-HR" sz="5600" b="1" dirty="0" smtClean="0">
                <a:latin typeface="+mj-lt"/>
              </a:rPr>
              <a:t>To:</a:t>
            </a:r>
            <a:r>
              <a:rPr lang="hr-HR" sz="5600" dirty="0" smtClean="0">
                <a:latin typeface="+mj-lt"/>
              </a:rPr>
              <a:t>Renata </a:t>
            </a:r>
            <a:r>
              <a:rPr lang="hr-HR" sz="5600" dirty="0" err="1" smtClean="0">
                <a:latin typeface="+mj-lt"/>
              </a:rPr>
              <a:t>Borovec</a:t>
            </a:r>
            <a:r>
              <a:rPr lang="hr-HR" sz="5600" dirty="0" smtClean="0">
                <a:latin typeface="+mj-lt"/>
              </a:rPr>
              <a:t>,</a:t>
            </a:r>
            <a:r>
              <a:rPr lang="hr-HR" sz="5600" dirty="0" err="1" smtClean="0">
                <a:latin typeface="+mj-lt"/>
              </a:rPr>
              <a:t>bozicantonia</a:t>
            </a:r>
            <a:r>
              <a:rPr lang="hr-HR" sz="5600" dirty="0" smtClean="0">
                <a:latin typeface="+mj-lt"/>
              </a:rPr>
              <a:t>@</a:t>
            </a:r>
            <a:r>
              <a:rPr lang="hr-HR" sz="5600" dirty="0" err="1" smtClean="0">
                <a:latin typeface="+mj-lt"/>
              </a:rPr>
              <a:t>gmail.com</a:t>
            </a:r>
            <a:r>
              <a:rPr lang="hr-HR" sz="5600" dirty="0" smtClean="0">
                <a:latin typeface="+mj-lt"/>
              </a:rPr>
              <a:t>,Goran Božić,</a:t>
            </a:r>
            <a:r>
              <a:rPr lang="hr-HR" sz="5600" dirty="0" err="1" smtClean="0">
                <a:latin typeface="+mj-lt"/>
              </a:rPr>
              <a:t>nevija555</a:t>
            </a:r>
            <a:r>
              <a:rPr lang="hr-HR" sz="5600" dirty="0" smtClean="0">
                <a:latin typeface="+mj-lt"/>
              </a:rPr>
              <a:t>@</a:t>
            </a:r>
            <a:r>
              <a:rPr lang="hr-HR" sz="5600" dirty="0" err="1" smtClean="0">
                <a:latin typeface="+mj-lt"/>
              </a:rPr>
              <a:t>gmail.com</a:t>
            </a:r>
            <a:r>
              <a:rPr lang="hr-HR" sz="5600" dirty="0" smtClean="0">
                <a:latin typeface="+mj-lt"/>
              </a:rPr>
              <a:t>,</a:t>
            </a:r>
            <a:r>
              <a:rPr lang="hr-HR" sz="5600" dirty="0" err="1" smtClean="0">
                <a:latin typeface="+mj-lt"/>
              </a:rPr>
              <a:t>ana.buchberger</a:t>
            </a:r>
            <a:r>
              <a:rPr lang="hr-HR" sz="5600" dirty="0" smtClean="0">
                <a:latin typeface="+mj-lt"/>
              </a:rPr>
              <a:t>@</a:t>
            </a:r>
            <a:r>
              <a:rPr lang="hr-HR" sz="5600" dirty="0" err="1" smtClean="0">
                <a:latin typeface="+mj-lt"/>
              </a:rPr>
              <a:t>skole.hrand</a:t>
            </a:r>
            <a:r>
              <a:rPr lang="hr-HR" sz="5600" dirty="0" smtClean="0">
                <a:latin typeface="+mj-lt"/>
              </a:rPr>
              <a:t> </a:t>
            </a:r>
            <a:r>
              <a:rPr lang="hr-HR" sz="5600" dirty="0" err="1" smtClean="0">
                <a:latin typeface="+mj-lt"/>
              </a:rPr>
              <a:t>26</a:t>
            </a:r>
            <a:r>
              <a:rPr lang="hr-HR" sz="5600" dirty="0" smtClean="0">
                <a:latin typeface="+mj-lt"/>
              </a:rPr>
              <a:t> </a:t>
            </a:r>
            <a:r>
              <a:rPr lang="hr-HR" sz="5600" dirty="0" err="1" smtClean="0">
                <a:latin typeface="+mj-lt"/>
              </a:rPr>
              <a:t>more..</a:t>
            </a:r>
            <a:r>
              <a:rPr lang="hr-HR" sz="5600" dirty="0" smtClean="0">
                <a:latin typeface="+mj-lt"/>
              </a:rPr>
              <a:t>.</a:t>
            </a:r>
          </a:p>
          <a:p>
            <a:pPr>
              <a:buNone/>
            </a:pPr>
            <a:r>
              <a:rPr lang="hr-HR" sz="5600" b="1" dirty="0" err="1" smtClean="0">
                <a:latin typeface="+mj-lt"/>
              </a:rPr>
              <a:t>Cc</a:t>
            </a:r>
            <a:r>
              <a:rPr lang="hr-HR" sz="5600" b="1" dirty="0" smtClean="0">
                <a:latin typeface="+mj-lt"/>
              </a:rPr>
              <a:t>:</a:t>
            </a:r>
            <a:r>
              <a:rPr lang="hr-HR" sz="5600" dirty="0" err="1" smtClean="0">
                <a:latin typeface="+mj-lt"/>
              </a:rPr>
              <a:t>Vuko</a:t>
            </a:r>
            <a:r>
              <a:rPr lang="hr-HR" sz="5600" dirty="0" smtClean="0">
                <a:latin typeface="+mj-lt"/>
              </a:rPr>
              <a:t> </a:t>
            </a:r>
            <a:r>
              <a:rPr lang="hr-HR" sz="5600" dirty="0" err="1" smtClean="0">
                <a:latin typeface="+mj-lt"/>
              </a:rPr>
              <a:t>Brigljevic</a:t>
            </a:r>
            <a:r>
              <a:rPr lang="hr-HR" sz="5600" dirty="0" smtClean="0">
                <a:latin typeface="+mj-lt"/>
              </a:rPr>
              <a:t>,Ivica </a:t>
            </a:r>
            <a:r>
              <a:rPr lang="hr-HR" sz="5600" dirty="0" err="1" smtClean="0">
                <a:latin typeface="+mj-lt"/>
              </a:rPr>
              <a:t>Puljak</a:t>
            </a:r>
            <a:endParaRPr lang="hr-HR" sz="5600" dirty="0" smtClean="0">
              <a:latin typeface="+mj-lt"/>
            </a:endParaRPr>
          </a:p>
          <a:p>
            <a:pPr>
              <a:buNone/>
            </a:pPr>
            <a:r>
              <a:rPr lang="hr-HR" sz="5600" dirty="0" err="1" smtClean="0">
                <a:latin typeface="+mj-lt"/>
              </a:rPr>
              <a:t>Feb</a:t>
            </a:r>
            <a:r>
              <a:rPr lang="hr-HR" sz="5600" dirty="0" smtClean="0">
                <a:latin typeface="+mj-lt"/>
              </a:rPr>
              <a:t> </a:t>
            </a:r>
            <a:r>
              <a:rPr lang="hr-HR" sz="5600" dirty="0" err="1" smtClean="0">
                <a:latin typeface="+mj-lt"/>
              </a:rPr>
              <a:t>25</a:t>
            </a:r>
            <a:r>
              <a:rPr lang="hr-HR" sz="5600" dirty="0" smtClean="0">
                <a:latin typeface="+mj-lt"/>
              </a:rPr>
              <a:t> at 8:</a:t>
            </a:r>
            <a:r>
              <a:rPr lang="hr-HR" sz="5600" dirty="0" err="1" smtClean="0">
                <a:latin typeface="+mj-lt"/>
              </a:rPr>
              <a:t>18</a:t>
            </a:r>
            <a:r>
              <a:rPr lang="hr-HR" sz="5600" dirty="0" smtClean="0">
                <a:latin typeface="+mj-lt"/>
              </a:rPr>
              <a:t> AM</a:t>
            </a:r>
          </a:p>
          <a:p>
            <a:pPr>
              <a:buNone/>
            </a:pPr>
            <a:r>
              <a:rPr lang="hr-HR" sz="8600" dirty="0" err="1" smtClean="0">
                <a:latin typeface="+mj-lt"/>
              </a:rPr>
              <a:t>Postovane</a:t>
            </a:r>
            <a:r>
              <a:rPr lang="hr-HR" sz="8600" dirty="0" smtClean="0">
                <a:latin typeface="+mj-lt"/>
              </a:rPr>
              <a:t> kolegice i </a:t>
            </a:r>
            <a:r>
              <a:rPr lang="hr-HR" sz="8600" dirty="0" err="1" smtClean="0">
                <a:latin typeface="+mj-lt"/>
              </a:rPr>
              <a:t>postovani</a:t>
            </a:r>
            <a:r>
              <a:rPr lang="hr-HR" sz="8600" dirty="0" smtClean="0">
                <a:latin typeface="+mj-lt"/>
              </a:rPr>
              <a:t> kolege,</a:t>
            </a:r>
            <a:br>
              <a:rPr lang="hr-HR" sz="8600" dirty="0" smtClean="0">
                <a:latin typeface="+mj-lt"/>
              </a:rPr>
            </a:br>
            <a:r>
              <a:rPr lang="hr-HR" sz="8600" dirty="0" smtClean="0">
                <a:latin typeface="+mj-lt"/>
              </a:rPr>
              <a:t>Drago nam je </a:t>
            </a:r>
            <a:r>
              <a:rPr lang="hr-HR" sz="8600" dirty="0" err="1" smtClean="0">
                <a:latin typeface="+mj-lt"/>
              </a:rPr>
              <a:t>izvjestiti</a:t>
            </a:r>
            <a:r>
              <a:rPr lang="hr-HR" sz="8600" dirty="0" smtClean="0">
                <a:latin typeface="+mj-lt"/>
              </a:rPr>
              <a:t> Vas da su </a:t>
            </a:r>
            <a:r>
              <a:rPr lang="hr-HR" sz="8600" dirty="0" err="1" smtClean="0">
                <a:latin typeface="+mj-lt"/>
              </a:rPr>
              <a:t>Vase</a:t>
            </a:r>
            <a:r>
              <a:rPr lang="hr-HR" sz="8600" dirty="0" smtClean="0">
                <a:latin typeface="+mj-lt"/>
              </a:rPr>
              <a:t> prijave </a:t>
            </a:r>
            <a:r>
              <a:rPr lang="hr-HR" sz="8600" dirty="0" err="1" smtClean="0">
                <a:latin typeface="+mj-lt"/>
              </a:rPr>
              <a:t>prihvacene</a:t>
            </a:r>
            <a:r>
              <a:rPr lang="hr-HR" sz="8600" dirty="0" smtClean="0">
                <a:latin typeface="+mj-lt"/>
              </a:rPr>
              <a:t> i da </a:t>
            </a:r>
            <a:r>
              <a:rPr lang="hr-HR" sz="8600" dirty="0" err="1" smtClean="0">
                <a:latin typeface="+mj-lt"/>
              </a:rPr>
              <a:t>cemo</a:t>
            </a:r>
            <a:r>
              <a:rPr lang="hr-HR" sz="8600" dirty="0" smtClean="0">
                <a:latin typeface="+mj-lt"/>
              </a:rPr>
              <a:t> </a:t>
            </a:r>
            <a:r>
              <a:rPr lang="hr-HR" sz="8600" dirty="0" err="1" smtClean="0">
                <a:latin typeface="+mj-lt"/>
              </a:rPr>
              <a:t>ici</a:t>
            </a:r>
            <a:r>
              <a:rPr lang="hr-HR" sz="8600" dirty="0" smtClean="0">
                <a:latin typeface="+mj-lt"/>
              </a:rPr>
              <a:t> zajedno na CERN od </a:t>
            </a:r>
            <a:r>
              <a:rPr lang="hr-HR" sz="8600" dirty="0" err="1" smtClean="0">
                <a:latin typeface="+mj-lt"/>
              </a:rPr>
              <a:t>14</a:t>
            </a:r>
            <a:r>
              <a:rPr lang="hr-HR" sz="8600" dirty="0" smtClean="0">
                <a:latin typeface="+mj-lt"/>
              </a:rPr>
              <a:t>. do </a:t>
            </a:r>
            <a:r>
              <a:rPr lang="hr-HR" sz="8600" dirty="0" err="1" smtClean="0">
                <a:latin typeface="+mj-lt"/>
              </a:rPr>
              <a:t>18</a:t>
            </a:r>
            <a:r>
              <a:rPr lang="hr-HR" sz="8600" dirty="0" smtClean="0">
                <a:latin typeface="+mj-lt"/>
              </a:rPr>
              <a:t>. travnja </a:t>
            </a:r>
            <a:r>
              <a:rPr lang="hr-HR" sz="8600" dirty="0" err="1" smtClean="0">
                <a:latin typeface="+mj-lt"/>
              </a:rPr>
              <a:t>2019</a:t>
            </a:r>
            <a:r>
              <a:rPr lang="hr-HR" sz="8600" dirty="0" smtClean="0">
                <a:latin typeface="+mj-lt"/>
              </a:rPr>
              <a:t>. g. u sklopu CERN </a:t>
            </a:r>
            <a:r>
              <a:rPr lang="hr-HR" sz="8600" dirty="0" err="1" smtClean="0">
                <a:latin typeface="+mj-lt"/>
              </a:rPr>
              <a:t>teachers</a:t>
            </a:r>
            <a:r>
              <a:rPr lang="hr-HR" sz="8600" dirty="0" smtClean="0">
                <a:latin typeface="+mj-lt"/>
              </a:rPr>
              <a:t> programa.</a:t>
            </a:r>
          </a:p>
          <a:p>
            <a:pPr>
              <a:buNone/>
            </a:pPr>
            <a:r>
              <a:rPr lang="hr-HR" dirty="0" smtClean="0">
                <a:latin typeface="+mj-lt"/>
              </a:rPr>
              <a:t>Kolegica Sandra </a:t>
            </a:r>
            <a:r>
              <a:rPr lang="hr-HR" dirty="0" err="1" smtClean="0">
                <a:latin typeface="+mj-lt"/>
              </a:rPr>
              <a:t>Pozar</a:t>
            </a:r>
            <a:r>
              <a:rPr lang="hr-HR" dirty="0" smtClean="0">
                <a:latin typeface="+mj-lt"/>
              </a:rPr>
              <a:t> iz Hrvatskog fizikalnog </a:t>
            </a:r>
            <a:r>
              <a:rPr lang="hr-HR" dirty="0" err="1" smtClean="0">
                <a:latin typeface="+mj-lt"/>
              </a:rPr>
              <a:t>drustva</a:t>
            </a:r>
            <a:r>
              <a:rPr lang="hr-HR" dirty="0" smtClean="0">
                <a:latin typeface="+mj-lt"/>
              </a:rPr>
              <a:t> ce Vam se javiti s uputama za uplatu participacija na </a:t>
            </a:r>
            <a:r>
              <a:rPr lang="hr-HR" dirty="0" err="1" smtClean="0">
                <a:latin typeface="+mj-lt"/>
              </a:rPr>
              <a:t>racun</a:t>
            </a:r>
            <a:r>
              <a:rPr lang="hr-HR" dirty="0" smtClean="0">
                <a:latin typeface="+mj-lt"/>
              </a:rPr>
              <a:t> </a:t>
            </a:r>
            <a:r>
              <a:rPr lang="hr-HR" dirty="0" err="1" smtClean="0">
                <a:latin typeface="+mj-lt"/>
              </a:rPr>
              <a:t>HFD</a:t>
            </a:r>
            <a:r>
              <a:rPr lang="hr-HR" dirty="0" smtClean="0">
                <a:latin typeface="+mj-lt"/>
              </a:rPr>
              <a:t>-a. Rok za uplatu ce biti 8.3.2019.</a:t>
            </a:r>
          </a:p>
          <a:p>
            <a:pPr>
              <a:buNone/>
            </a:pPr>
            <a:r>
              <a:rPr lang="hr-HR" dirty="0" smtClean="0">
                <a:latin typeface="+mj-lt"/>
              </a:rPr>
              <a:t>Uskoro </a:t>
            </a:r>
            <a:r>
              <a:rPr lang="hr-HR" dirty="0" err="1" smtClean="0">
                <a:latin typeface="+mj-lt"/>
              </a:rPr>
              <a:t>cete</a:t>
            </a:r>
            <a:r>
              <a:rPr lang="hr-HR" dirty="0" smtClean="0">
                <a:latin typeface="+mj-lt"/>
              </a:rPr>
              <a:t> dobiti upute za prijavu na </a:t>
            </a:r>
            <a:r>
              <a:rPr lang="hr-HR" dirty="0" err="1" smtClean="0">
                <a:latin typeface="+mj-lt"/>
              </a:rPr>
              <a:t>AZOO</a:t>
            </a:r>
            <a:r>
              <a:rPr lang="hr-HR" dirty="0" smtClean="0">
                <a:latin typeface="+mj-lt"/>
              </a:rPr>
              <a:t> kako biste mogli biti registrirani kao sudionici skupa za </a:t>
            </a:r>
            <a:r>
              <a:rPr lang="hr-HR" dirty="0" err="1" smtClean="0">
                <a:latin typeface="+mj-lt"/>
              </a:rPr>
              <a:t>strucno</a:t>
            </a:r>
            <a:r>
              <a:rPr lang="hr-HR" dirty="0" smtClean="0">
                <a:latin typeface="+mj-lt"/>
              </a:rPr>
              <a:t> </a:t>
            </a:r>
            <a:r>
              <a:rPr lang="hr-HR" dirty="0" err="1" smtClean="0">
                <a:latin typeface="+mj-lt"/>
              </a:rPr>
              <a:t>usavrsavanje</a:t>
            </a:r>
            <a:r>
              <a:rPr lang="hr-HR" dirty="0" smtClean="0">
                <a:latin typeface="+mj-lt"/>
              </a:rPr>
              <a:t>.</a:t>
            </a:r>
          </a:p>
          <a:p>
            <a:pPr>
              <a:buNone/>
            </a:pPr>
            <a:r>
              <a:rPr lang="hr-HR" dirty="0" smtClean="0">
                <a:latin typeface="+mj-lt"/>
              </a:rPr>
              <a:t/>
            </a:r>
            <a:br>
              <a:rPr lang="hr-HR" dirty="0" smtClean="0">
                <a:latin typeface="+mj-lt"/>
              </a:rPr>
            </a:br>
            <a:endParaRPr lang="hr-HR" dirty="0" smtClean="0">
              <a:latin typeface="+mj-lt"/>
            </a:endParaRPr>
          </a:p>
          <a:p>
            <a:pPr>
              <a:buNone/>
            </a:pPr>
            <a:r>
              <a:rPr lang="hr-HR" dirty="0" smtClean="0">
                <a:latin typeface="+mj-lt"/>
              </a:rPr>
              <a:t>Radujemo se </a:t>
            </a:r>
            <a:r>
              <a:rPr lang="hr-HR" dirty="0" err="1" smtClean="0">
                <a:latin typeface="+mj-lt"/>
              </a:rPr>
              <a:t>ovogodisnjem</a:t>
            </a:r>
            <a:r>
              <a:rPr lang="hr-HR" dirty="0" smtClean="0">
                <a:latin typeface="+mj-lt"/>
              </a:rPr>
              <a:t> programu i </a:t>
            </a:r>
            <a:r>
              <a:rPr lang="hr-HR" dirty="0" err="1" smtClean="0">
                <a:latin typeface="+mj-lt"/>
              </a:rPr>
              <a:t>druzenju</a:t>
            </a:r>
            <a:r>
              <a:rPr lang="hr-HR" dirty="0" smtClean="0">
                <a:latin typeface="+mj-lt"/>
              </a:rPr>
              <a:t> s vama !</a:t>
            </a:r>
          </a:p>
          <a:p>
            <a:pPr>
              <a:buNone/>
            </a:pPr>
            <a:r>
              <a:rPr lang="hr-HR" dirty="0" smtClean="0">
                <a:latin typeface="+mj-lt"/>
              </a:rPr>
              <a:t/>
            </a:r>
            <a:br>
              <a:rPr lang="hr-HR" dirty="0" smtClean="0">
                <a:latin typeface="+mj-lt"/>
              </a:rPr>
            </a:br>
            <a:endParaRPr lang="hr-HR" dirty="0" smtClean="0">
              <a:latin typeface="+mj-lt"/>
            </a:endParaRPr>
          </a:p>
          <a:p>
            <a:pPr>
              <a:buNone/>
            </a:pPr>
            <a:r>
              <a:rPr lang="hr-HR" dirty="0" err="1" smtClean="0">
                <a:latin typeface="+mj-lt"/>
              </a:rPr>
              <a:t>Srdacno</a:t>
            </a:r>
            <a:r>
              <a:rPr lang="hr-HR" dirty="0" smtClean="0">
                <a:latin typeface="+mj-lt"/>
              </a:rPr>
              <a:t>,</a:t>
            </a:r>
          </a:p>
          <a:p>
            <a:pPr>
              <a:buNone/>
            </a:pPr>
            <a:r>
              <a:rPr lang="hr-HR" dirty="0" smtClean="0">
                <a:latin typeface="+mj-lt"/>
              </a:rPr>
              <a:t>Ivica, </a:t>
            </a:r>
            <a:r>
              <a:rPr lang="hr-HR" dirty="0" err="1" smtClean="0">
                <a:latin typeface="+mj-lt"/>
              </a:rPr>
              <a:t>Vuko</a:t>
            </a:r>
            <a:r>
              <a:rPr lang="hr-HR" dirty="0" smtClean="0">
                <a:latin typeface="+mj-lt"/>
              </a:rPr>
              <a:t> i Mirko</a:t>
            </a:r>
            <a:br>
              <a:rPr lang="hr-HR" dirty="0" smtClean="0">
                <a:latin typeface="+mj-lt"/>
              </a:rPr>
            </a:br>
            <a:endParaRPr lang="hr-HR" dirty="0" smtClean="0">
              <a:latin typeface="+mj-lt"/>
            </a:endParaRPr>
          </a:p>
          <a:p>
            <a:pPr>
              <a:buNone/>
            </a:pPr>
            <a:r>
              <a:rPr lang="hr-HR" dirty="0" smtClean="0">
                <a:latin typeface="+mj-lt"/>
              </a:rPr>
              <a:t>-- </a:t>
            </a:r>
            <a:br>
              <a:rPr lang="hr-HR" dirty="0" smtClean="0">
                <a:latin typeface="+mj-lt"/>
              </a:rPr>
            </a:br>
            <a:r>
              <a:rPr lang="hr-HR" u="sng" dirty="0" smtClean="0">
                <a:latin typeface="+mj-lt"/>
                <a:hlinkClick r:id="rId3"/>
              </a:rPr>
              <a:t>Prof.dr.sc</a:t>
            </a:r>
            <a:r>
              <a:rPr lang="hr-HR" dirty="0" smtClean="0">
                <a:latin typeface="+mj-lt"/>
              </a:rPr>
              <a:t>. Mirko </a:t>
            </a:r>
            <a:r>
              <a:rPr lang="hr-HR" dirty="0" err="1" smtClean="0">
                <a:latin typeface="+mj-lt"/>
              </a:rPr>
              <a:t>Planinic</a:t>
            </a:r>
            <a:endParaRPr lang="hr-HR" dirty="0" smtClean="0">
              <a:latin typeface="+mj-lt"/>
            </a:endParaRPr>
          </a:p>
          <a:p>
            <a:pPr>
              <a:buNone/>
            </a:pPr>
            <a:r>
              <a:rPr lang="hr-HR" dirty="0" err="1" smtClean="0">
                <a:latin typeface="+mj-lt"/>
              </a:rPr>
              <a:t>University</a:t>
            </a:r>
            <a:r>
              <a:rPr lang="hr-HR" dirty="0" smtClean="0">
                <a:latin typeface="+mj-lt"/>
              </a:rPr>
              <a:t> </a:t>
            </a:r>
            <a:r>
              <a:rPr lang="hr-HR" dirty="0" err="1" smtClean="0">
                <a:latin typeface="+mj-lt"/>
              </a:rPr>
              <a:t>of</a:t>
            </a:r>
            <a:r>
              <a:rPr lang="hr-HR" dirty="0" smtClean="0">
                <a:latin typeface="+mj-lt"/>
              </a:rPr>
              <a:t> Zagreb</a:t>
            </a:r>
          </a:p>
          <a:p>
            <a:pPr>
              <a:buNone/>
            </a:pPr>
            <a:r>
              <a:rPr lang="hr-HR" dirty="0" err="1" smtClean="0">
                <a:latin typeface="+mj-lt"/>
              </a:rPr>
              <a:t>Faculty</a:t>
            </a:r>
            <a:r>
              <a:rPr lang="hr-HR" dirty="0" smtClean="0">
                <a:latin typeface="+mj-lt"/>
              </a:rPr>
              <a:t> </a:t>
            </a:r>
            <a:r>
              <a:rPr lang="hr-HR" dirty="0" err="1" smtClean="0">
                <a:latin typeface="+mj-lt"/>
              </a:rPr>
              <a:t>of</a:t>
            </a:r>
            <a:r>
              <a:rPr lang="hr-HR" dirty="0" smtClean="0">
                <a:latin typeface="+mj-lt"/>
              </a:rPr>
              <a:t> </a:t>
            </a:r>
            <a:r>
              <a:rPr lang="hr-HR" dirty="0" err="1" smtClean="0">
                <a:latin typeface="+mj-lt"/>
              </a:rPr>
              <a:t>Science</a:t>
            </a:r>
            <a:r>
              <a:rPr lang="hr-HR" dirty="0" smtClean="0">
                <a:latin typeface="+mj-lt"/>
              </a:rPr>
              <a:t>, Department </a:t>
            </a:r>
            <a:r>
              <a:rPr lang="hr-HR" dirty="0" err="1" smtClean="0">
                <a:latin typeface="+mj-lt"/>
              </a:rPr>
              <a:t>of</a:t>
            </a:r>
            <a:r>
              <a:rPr lang="hr-HR" dirty="0" smtClean="0">
                <a:latin typeface="+mj-lt"/>
              </a:rPr>
              <a:t> </a:t>
            </a:r>
            <a:r>
              <a:rPr lang="hr-HR" dirty="0" err="1" smtClean="0">
                <a:latin typeface="+mj-lt"/>
              </a:rPr>
              <a:t>Physics</a:t>
            </a:r>
            <a:endParaRPr lang="hr-HR" dirty="0" smtClean="0">
              <a:latin typeface="+mj-lt"/>
            </a:endParaRPr>
          </a:p>
          <a:p>
            <a:pPr>
              <a:buNone/>
            </a:pPr>
            <a:r>
              <a:rPr lang="hr-HR" dirty="0" err="1" smtClean="0">
                <a:latin typeface="+mj-lt"/>
              </a:rPr>
              <a:t>Bijenicka</a:t>
            </a:r>
            <a:r>
              <a:rPr lang="hr-HR" dirty="0" smtClean="0">
                <a:latin typeface="+mj-lt"/>
              </a:rPr>
              <a:t> </a:t>
            </a:r>
            <a:r>
              <a:rPr lang="hr-HR" dirty="0" err="1" smtClean="0">
                <a:latin typeface="+mj-lt"/>
              </a:rPr>
              <a:t>32</a:t>
            </a:r>
            <a:endParaRPr lang="hr-HR" dirty="0" smtClean="0">
              <a:latin typeface="+mj-lt"/>
            </a:endParaRPr>
          </a:p>
          <a:p>
            <a:pPr>
              <a:buNone/>
            </a:pPr>
            <a:r>
              <a:rPr lang="hr-HR" dirty="0" smtClean="0">
                <a:latin typeface="+mj-lt"/>
              </a:rPr>
              <a:t>HR-</a:t>
            </a:r>
            <a:r>
              <a:rPr lang="hr-HR" dirty="0" err="1" smtClean="0">
                <a:latin typeface="+mj-lt"/>
              </a:rPr>
              <a:t>10000</a:t>
            </a:r>
            <a:r>
              <a:rPr lang="hr-HR" dirty="0" smtClean="0">
                <a:latin typeface="+mj-lt"/>
              </a:rPr>
              <a:t> Zagreb, Croatia</a:t>
            </a:r>
          </a:p>
          <a:p>
            <a:pPr>
              <a:buNone/>
            </a:pPr>
            <a:r>
              <a:rPr lang="hr-HR" dirty="0" err="1" smtClean="0">
                <a:latin typeface="+mj-lt"/>
              </a:rPr>
              <a:t>tel</a:t>
            </a:r>
            <a:r>
              <a:rPr lang="hr-HR" dirty="0" smtClean="0">
                <a:latin typeface="+mj-lt"/>
              </a:rPr>
              <a:t>: +</a:t>
            </a:r>
            <a:r>
              <a:rPr lang="hr-HR" dirty="0" err="1" smtClean="0">
                <a:latin typeface="+mj-lt"/>
              </a:rPr>
              <a:t>38514605577</a:t>
            </a:r>
            <a:endParaRPr lang="hr-HR" dirty="0" smtClean="0">
              <a:latin typeface="+mj-lt"/>
            </a:endParaRPr>
          </a:p>
          <a:p>
            <a:endParaRPr lang="hr-HR" dirty="0">
              <a:latin typeface="+mj-lt"/>
            </a:endParaRPr>
          </a:p>
        </p:txBody>
      </p:sp>
      <p:graphicFrame>
        <p:nvGraphicFramePr>
          <p:cNvPr id="4098" name="Object 2"/>
          <p:cNvGraphicFramePr>
            <a:graphicFrameLocks noChangeAspect="1"/>
          </p:cNvGraphicFramePr>
          <p:nvPr/>
        </p:nvGraphicFramePr>
        <p:xfrm>
          <a:off x="3429000" y="3086537"/>
          <a:ext cx="5029200" cy="3771463"/>
        </p:xfrm>
        <a:graphic>
          <a:graphicData uri="http://schemas.openxmlformats.org/presentationml/2006/ole">
            <p:oleObj spid="_x0000_s4098" name="Presentation" r:id="rId4" imgW="4570501" imgH="3427400" progId="PowerPoint.Show.8">
              <p:embed/>
            </p:oleObj>
          </a:graphicData>
        </a:graphic>
      </p:graphicFrame>
    </p:spTree>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hr-HR" b="1" dirty="0"/>
              <a:t>Svijet se </a:t>
            </a:r>
            <a:r>
              <a:rPr lang="hr-HR" b="1" dirty="0" smtClean="0"/>
              <a:t>zakomplicirao</a:t>
            </a:r>
            <a:r>
              <a:rPr lang="en-US" b="1" dirty="0" smtClean="0"/>
              <a:t>…</a:t>
            </a:r>
            <a:endParaRPr lang="en-US" b="1" dirty="0"/>
          </a:p>
        </p:txBody>
      </p:sp>
      <p:sp>
        <p:nvSpPr>
          <p:cNvPr id="66563" name="Rectangle 3"/>
          <p:cNvSpPr>
            <a:spLocks noGrp="1" noChangeArrowheads="1"/>
          </p:cNvSpPr>
          <p:nvPr>
            <p:ph type="body" idx="1"/>
          </p:nvPr>
        </p:nvSpPr>
        <p:spPr>
          <a:xfrm>
            <a:off x="304800" y="1600200"/>
            <a:ext cx="5638800" cy="4419600"/>
          </a:xfrm>
        </p:spPr>
        <p:txBody>
          <a:bodyPr>
            <a:normAutofit/>
          </a:bodyPr>
          <a:lstStyle/>
          <a:p>
            <a:pPr>
              <a:buFontTx/>
              <a:buNone/>
            </a:pPr>
            <a:r>
              <a:rPr lang="hr-HR" sz="2800" dirty="0"/>
              <a:t>U kozmičkom zračenju otkriveni</a:t>
            </a:r>
          </a:p>
          <a:p>
            <a:pPr>
              <a:buFontTx/>
              <a:buNone/>
            </a:pPr>
            <a:r>
              <a:rPr lang="hr-HR" sz="2800" dirty="0"/>
              <a:t> </a:t>
            </a:r>
            <a:r>
              <a:rPr lang="hr-HR" sz="2800" u="sng" dirty="0">
                <a:solidFill>
                  <a:srgbClr val="800000"/>
                </a:solidFill>
                <a:latin typeface="Symbol" charset="0"/>
              </a:rPr>
              <a:t>m</a:t>
            </a:r>
            <a:endParaRPr lang="hr-HR" sz="2800" dirty="0">
              <a:solidFill>
                <a:srgbClr val="800000"/>
              </a:solidFill>
            </a:endParaRPr>
          </a:p>
          <a:p>
            <a:pPr lvl="1">
              <a:buFontTx/>
              <a:buNone/>
            </a:pPr>
            <a:r>
              <a:rPr lang="hr-HR" dirty="0"/>
              <a:t>potpuno neočekivan</a:t>
            </a:r>
          </a:p>
          <a:p>
            <a:pPr lvl="1">
              <a:buFontTx/>
              <a:buNone/>
            </a:pPr>
            <a:r>
              <a:rPr lang="hr-HR" dirty="0"/>
              <a:t> </a:t>
            </a:r>
            <a:r>
              <a:rPr lang="en-US" dirty="0"/>
              <a:t>(Rabbi: </a:t>
            </a:r>
            <a:r>
              <a:rPr lang="ja-JP" altLang="en-US" dirty="0">
                <a:latin typeface="Arial"/>
              </a:rPr>
              <a:t>“</a:t>
            </a:r>
            <a:r>
              <a:rPr lang="en-US" dirty="0"/>
              <a:t>Who ordered that?</a:t>
            </a:r>
            <a:r>
              <a:rPr lang="ja-JP" altLang="en-US" dirty="0">
                <a:latin typeface="Arial"/>
              </a:rPr>
              <a:t>”</a:t>
            </a:r>
            <a:r>
              <a:rPr lang="en-US" dirty="0"/>
              <a:t>)</a:t>
            </a:r>
            <a:endParaRPr lang="hr-HR" dirty="0"/>
          </a:p>
          <a:p>
            <a:pPr lvl="1"/>
            <a:r>
              <a:rPr lang="en-US" dirty="0" err="1"/>
              <a:t>Te</a:t>
            </a:r>
            <a:r>
              <a:rPr lang="hr-HR" dirty="0"/>
              <a:t>ški </a:t>
            </a:r>
            <a:r>
              <a:rPr lang="hr-HR" dirty="0" smtClean="0"/>
              <a:t>elektron</a:t>
            </a:r>
            <a:endParaRPr lang="en-US" dirty="0"/>
          </a:p>
          <a:p>
            <a:pPr>
              <a:buFontTx/>
              <a:buNone/>
            </a:pPr>
            <a:r>
              <a:rPr lang="hr-HR" sz="2800" dirty="0">
                <a:solidFill>
                  <a:srgbClr val="800000"/>
                </a:solidFill>
              </a:rPr>
              <a:t> </a:t>
            </a:r>
            <a:r>
              <a:rPr lang="hr-HR" sz="2800" u="sng" dirty="0">
                <a:solidFill>
                  <a:srgbClr val="800000"/>
                </a:solidFill>
                <a:latin typeface="Symbol" charset="0"/>
              </a:rPr>
              <a:t>p</a:t>
            </a:r>
            <a:endParaRPr lang="hr-HR" sz="2800" dirty="0">
              <a:solidFill>
                <a:srgbClr val="800000"/>
              </a:solidFill>
            </a:endParaRPr>
          </a:p>
          <a:p>
            <a:pPr lvl="1"/>
            <a:r>
              <a:rPr lang="hr-HR" dirty="0"/>
              <a:t>Iz sudara zračenja sa jezgrama</a:t>
            </a:r>
            <a:endParaRPr lang="en-US" dirty="0"/>
          </a:p>
        </p:txBody>
      </p:sp>
      <p:grpSp>
        <p:nvGrpSpPr>
          <p:cNvPr id="2" name="Group 4"/>
          <p:cNvGrpSpPr>
            <a:grpSpLocks/>
          </p:cNvGrpSpPr>
          <p:nvPr/>
        </p:nvGrpSpPr>
        <p:grpSpPr bwMode="auto">
          <a:xfrm>
            <a:off x="5331775" y="1463679"/>
            <a:ext cx="3921159" cy="4479925"/>
            <a:chOff x="2701" y="634"/>
            <a:chExt cx="3227" cy="3686"/>
          </a:xfrm>
        </p:grpSpPr>
        <p:pic>
          <p:nvPicPr>
            <p:cNvPr id="66565" name="Picture 5" descr="pi-mu-e_deca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164" y="634"/>
              <a:ext cx="2596" cy="3686"/>
            </a:xfrm>
            <a:prstGeom prst="rect">
              <a:avLst/>
            </a:prstGeom>
            <a:noFill/>
            <a:extLst>
              <a:ext uri="{909E8E84-426E-40dd-AFC4-6F175D3DCCD1}">
                <a14:hiddenFill xmlns="" xmlns:a14="http://schemas.microsoft.com/office/drawing/2010/main">
                  <a:solidFill>
                    <a:srgbClr val="FFFFFF"/>
                  </a:solidFill>
                </a14:hiddenFill>
              </a:ext>
            </a:extLst>
          </p:spPr>
        </p:pic>
        <p:sp>
          <p:nvSpPr>
            <p:cNvPr id="66566" name="Text Box 6"/>
            <p:cNvSpPr txBox="1">
              <a:spLocks noChangeArrowheads="1"/>
            </p:cNvSpPr>
            <p:nvPr/>
          </p:nvSpPr>
          <p:spPr bwMode="auto">
            <a:xfrm>
              <a:off x="2701" y="671"/>
              <a:ext cx="3227" cy="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85000"/>
                </a:lnSpc>
              </a:pPr>
              <a:r>
                <a:rPr lang="en-US" sz="1600" b="1">
                  <a:solidFill>
                    <a:schemeClr val="bg2"/>
                  </a:solidFill>
                </a:rPr>
                <a:t>Four events showing the decay of a </a:t>
              </a:r>
              <a:r>
                <a:rPr lang="en-US" sz="1600" b="1">
                  <a:solidFill>
                    <a:schemeClr val="bg2"/>
                  </a:solidFill>
                  <a:latin typeface="Symbol" charset="0"/>
                </a:rPr>
                <a:t>p</a:t>
              </a:r>
              <a:r>
                <a:rPr lang="en-US" sz="1800" b="1" baseline="30000">
                  <a:solidFill>
                    <a:schemeClr val="bg2"/>
                  </a:solidFill>
                </a:rPr>
                <a:t>+</a:t>
              </a:r>
            </a:p>
            <a:p>
              <a:pPr algn="ctr">
                <a:lnSpc>
                  <a:spcPct val="85000"/>
                </a:lnSpc>
              </a:pPr>
              <a:r>
                <a:rPr lang="en-US" sz="1600" b="1">
                  <a:solidFill>
                    <a:schemeClr val="bg2"/>
                  </a:solidFill>
                </a:rPr>
                <a:t>coming to rest in nuclear emulsion </a:t>
              </a:r>
            </a:p>
          </p:txBody>
        </p:sp>
      </p:grpSp>
      <p:grpSp>
        <p:nvGrpSpPr>
          <p:cNvPr id="3" name="Group 7"/>
          <p:cNvGrpSpPr>
            <a:grpSpLocks/>
          </p:cNvGrpSpPr>
          <p:nvPr/>
        </p:nvGrpSpPr>
        <p:grpSpPr bwMode="auto">
          <a:xfrm>
            <a:off x="609600" y="5591178"/>
            <a:ext cx="3810000" cy="420688"/>
            <a:chOff x="0" y="1763"/>
            <a:chExt cx="5472" cy="265"/>
          </a:xfrm>
        </p:grpSpPr>
        <p:sp>
          <p:nvSpPr>
            <p:cNvPr id="66568" name="Text Box 8"/>
            <p:cNvSpPr txBox="1">
              <a:spLocks noChangeArrowheads="1"/>
            </p:cNvSpPr>
            <p:nvPr/>
          </p:nvSpPr>
          <p:spPr bwMode="auto">
            <a:xfrm>
              <a:off x="0" y="1763"/>
              <a:ext cx="5472" cy="265"/>
            </a:xfrm>
            <a:prstGeom prst="rect">
              <a:avLst/>
            </a:prstGeom>
            <a:noFill/>
            <a:ln>
              <a:noFill/>
            </a:ln>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b="1" dirty="0">
                  <a:solidFill>
                    <a:srgbClr val="FF3300"/>
                  </a:solidFill>
                </a:rPr>
                <a:t> </a:t>
              </a:r>
              <a:r>
                <a:rPr lang="en-US" b="1" dirty="0">
                  <a:solidFill>
                    <a:srgbClr val="FF3300"/>
                  </a:solidFill>
                  <a:latin typeface="Symbol" charset="0"/>
                </a:rPr>
                <a:t>p</a:t>
              </a:r>
              <a:r>
                <a:rPr lang="en-US" b="1" baseline="30000" dirty="0">
                  <a:solidFill>
                    <a:srgbClr val="FF3300"/>
                  </a:solidFill>
                </a:rPr>
                <a:t>+</a:t>
              </a:r>
              <a:r>
                <a:rPr lang="en-US" b="1" dirty="0">
                  <a:solidFill>
                    <a:srgbClr val="FF3300"/>
                  </a:solidFill>
                </a:rPr>
                <a:t> </a:t>
              </a:r>
              <a:r>
                <a:rPr lang="en-US" b="1" dirty="0">
                  <a:solidFill>
                    <a:srgbClr val="FF3300"/>
                  </a:solidFill>
                  <a:sym typeface="Symbol" charset="0"/>
                </a:rPr>
                <a:t> </a:t>
              </a:r>
              <a:r>
                <a:rPr lang="en-US" b="1" dirty="0">
                  <a:solidFill>
                    <a:srgbClr val="FF3300"/>
                  </a:solidFill>
                  <a:latin typeface="Symbol" charset="0"/>
                  <a:sym typeface="Symbol" charset="0"/>
                </a:rPr>
                <a:t>m</a:t>
              </a:r>
              <a:r>
                <a:rPr lang="en-US" b="1" baseline="30000" dirty="0">
                  <a:solidFill>
                    <a:srgbClr val="FF3300"/>
                  </a:solidFill>
                </a:rPr>
                <a:t>+</a:t>
              </a:r>
              <a:r>
                <a:rPr lang="en-US" b="1" dirty="0">
                  <a:solidFill>
                    <a:srgbClr val="FF3300"/>
                  </a:solidFill>
                  <a:sym typeface="Symbol" charset="0"/>
                </a:rPr>
                <a:t> </a:t>
              </a:r>
              <a:r>
                <a:rPr lang="en-US" b="1" dirty="0">
                  <a:solidFill>
                    <a:srgbClr val="FF3300"/>
                  </a:solidFill>
                  <a:latin typeface="Symbol" charset="0"/>
                  <a:sym typeface="Symbol" charset="0"/>
                </a:rPr>
                <a:t>n</a:t>
              </a:r>
              <a:r>
                <a:rPr lang="en-US" sz="2800" b="1" baseline="-25000" dirty="0">
                  <a:solidFill>
                    <a:srgbClr val="FF3300"/>
                  </a:solidFill>
                  <a:latin typeface="Symbol" charset="0"/>
                  <a:sym typeface="Symbol" charset="0"/>
                </a:rPr>
                <a:t>m</a:t>
              </a:r>
              <a:r>
                <a:rPr lang="en-US" b="1" dirty="0">
                  <a:solidFill>
                    <a:srgbClr val="FF3300"/>
                  </a:solidFill>
                  <a:sym typeface="Symbol" charset="0"/>
                </a:rPr>
                <a:t>   ;  </a:t>
              </a:r>
              <a:r>
                <a:rPr lang="en-US" b="1" dirty="0">
                  <a:solidFill>
                    <a:srgbClr val="FF3300"/>
                  </a:solidFill>
                  <a:latin typeface="Symbol" charset="0"/>
                  <a:sym typeface="Symbol" charset="0"/>
                </a:rPr>
                <a:t>p</a:t>
              </a:r>
              <a:r>
                <a:rPr lang="en-US" sz="3200" b="1" baseline="30000" dirty="0">
                  <a:solidFill>
                    <a:srgbClr val="FF3300"/>
                  </a:solidFill>
                  <a:cs typeface="Times New Roman" charset="0"/>
                  <a:sym typeface="Symbol" charset="0"/>
                </a:rPr>
                <a:t>-</a:t>
              </a:r>
              <a:r>
                <a:rPr lang="en-US" b="1" dirty="0">
                  <a:solidFill>
                    <a:srgbClr val="FF3300"/>
                  </a:solidFill>
                  <a:sym typeface="Symbol" charset="0"/>
                </a:rPr>
                <a:t>  </a:t>
              </a:r>
              <a:r>
                <a:rPr lang="en-US" b="1" dirty="0">
                  <a:solidFill>
                    <a:srgbClr val="FF3300"/>
                  </a:solidFill>
                  <a:latin typeface="Symbol" charset="0"/>
                  <a:sym typeface="Symbol" charset="0"/>
                </a:rPr>
                <a:t>m</a:t>
              </a:r>
              <a:r>
                <a:rPr lang="en-US" b="1" baseline="30000" dirty="0">
                  <a:solidFill>
                    <a:srgbClr val="FF3300"/>
                  </a:solidFill>
                  <a:cs typeface="Times New Roman" charset="0"/>
                  <a:sym typeface="Symbol" charset="0"/>
                </a:rPr>
                <a:t>–</a:t>
              </a:r>
              <a:r>
                <a:rPr lang="en-US" b="1" dirty="0">
                  <a:solidFill>
                    <a:srgbClr val="FF3300"/>
                  </a:solidFill>
                  <a:sym typeface="Symbol" charset="0"/>
                </a:rPr>
                <a:t> </a:t>
              </a:r>
              <a:r>
                <a:rPr lang="en-US" b="1" dirty="0">
                  <a:solidFill>
                    <a:srgbClr val="FF3300"/>
                  </a:solidFill>
                  <a:latin typeface="Symbol" charset="0"/>
                  <a:sym typeface="Symbol" charset="0"/>
                </a:rPr>
                <a:t>n</a:t>
              </a:r>
              <a:r>
                <a:rPr lang="en-US" sz="2800" b="1" baseline="-25000" dirty="0">
                  <a:solidFill>
                    <a:srgbClr val="FF3300"/>
                  </a:solidFill>
                  <a:latin typeface="Symbol" charset="0"/>
                  <a:sym typeface="Symbol" charset="0"/>
                </a:rPr>
                <a:t>m</a:t>
              </a:r>
              <a:endParaRPr lang="en-US" b="1" dirty="0">
                <a:solidFill>
                  <a:srgbClr val="FF3300"/>
                </a:solidFill>
                <a:sym typeface="Symbol" charset="0"/>
              </a:endParaRPr>
            </a:p>
          </p:txBody>
        </p:sp>
        <p:sp>
          <p:nvSpPr>
            <p:cNvPr id="66569" name="Line 9"/>
            <p:cNvSpPr>
              <a:spLocks noChangeShapeType="1"/>
            </p:cNvSpPr>
            <p:nvPr/>
          </p:nvSpPr>
          <p:spPr bwMode="auto">
            <a:xfrm>
              <a:off x="4905" y="1872"/>
              <a:ext cx="115"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 xmlns:p14="http://schemas.microsoft.com/office/powerpoint/2010/main" val="3942260062"/>
      </p:ext>
    </p:extLst>
  </p:cSld>
  <p:clrMapOvr>
    <a:masterClrMapping/>
  </p:clrMapOvr>
  <p:transition>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b="1" dirty="0"/>
              <a:t>… </a:t>
            </a:r>
            <a:r>
              <a:rPr lang="en-US" b="1" dirty="0" err="1"/>
              <a:t>sve</a:t>
            </a:r>
            <a:r>
              <a:rPr lang="en-US" b="1" dirty="0"/>
              <a:t> vi</a:t>
            </a:r>
            <a:r>
              <a:rPr lang="hr-HR" b="1" dirty="0" err="1"/>
              <a:t>še</a:t>
            </a:r>
            <a:r>
              <a:rPr lang="hr-HR" b="1" dirty="0"/>
              <a:t> i više</a:t>
            </a:r>
            <a:endParaRPr lang="en-US" b="1" dirty="0"/>
          </a:p>
        </p:txBody>
      </p:sp>
      <p:sp>
        <p:nvSpPr>
          <p:cNvPr id="67587" name="Rectangle 3"/>
          <p:cNvSpPr>
            <a:spLocks noGrp="1" noChangeArrowheads="1"/>
          </p:cNvSpPr>
          <p:nvPr>
            <p:ph type="body" idx="1"/>
          </p:nvPr>
        </p:nvSpPr>
        <p:spPr>
          <a:xfrm>
            <a:off x="609600" y="1676400"/>
            <a:ext cx="7848600" cy="1219200"/>
          </a:xfrm>
        </p:spPr>
        <p:txBody>
          <a:bodyPr/>
          <a:lstStyle/>
          <a:p>
            <a:pPr>
              <a:lnSpc>
                <a:spcPct val="90000"/>
              </a:lnSpc>
              <a:buFontTx/>
              <a:buNone/>
            </a:pPr>
            <a:r>
              <a:rPr lang="hr-HR" sz="2400" b="1" dirty="0"/>
              <a:t>   </a:t>
            </a:r>
            <a:r>
              <a:rPr lang="en-US" sz="2400" b="1" dirty="0"/>
              <a:t>~ </a:t>
            </a:r>
            <a:r>
              <a:rPr lang="hr-HR" sz="2400" b="1" dirty="0"/>
              <a:t>1950-1960</a:t>
            </a:r>
            <a:r>
              <a:rPr lang="en-US" sz="2400" b="1" dirty="0"/>
              <a:t>: </a:t>
            </a:r>
            <a:r>
              <a:rPr lang="en-US" sz="2400" b="1" dirty="0" err="1"/>
              <a:t>puno</a:t>
            </a:r>
            <a:r>
              <a:rPr lang="en-US" sz="2400" b="1" dirty="0"/>
              <a:t> </a:t>
            </a:r>
            <a:r>
              <a:rPr lang="en-US" sz="2400" b="1" dirty="0" err="1"/>
              <a:t>novih</a:t>
            </a:r>
            <a:r>
              <a:rPr lang="en-US" sz="2400" b="1" dirty="0"/>
              <a:t> </a:t>
            </a:r>
            <a:r>
              <a:rPr lang="hr-HR" sz="2400" b="1" dirty="0"/>
              <a:t>čestica </a:t>
            </a:r>
            <a:r>
              <a:rPr lang="hr-HR" sz="2400" b="1" dirty="0" smtClean="0"/>
              <a:t>otkrivene </a:t>
            </a:r>
            <a:r>
              <a:rPr lang="hr-HR" sz="2400" b="1" dirty="0"/>
              <a:t>u kosmičkom zračenju i na prvim akceleratorima (CERN, BNL, …)</a:t>
            </a:r>
            <a:endParaRPr lang="en-US" sz="2400" b="1" dirty="0"/>
          </a:p>
        </p:txBody>
      </p:sp>
      <p:pic>
        <p:nvPicPr>
          <p:cNvPr id="67588" name="Picture 4" descr="particle_histor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2000" y="2867121"/>
            <a:ext cx="5213350" cy="3228975"/>
          </a:xfrm>
          <a:prstGeom prst="rect">
            <a:avLst/>
          </a:prstGeom>
          <a:noFill/>
          <a:extLst>
            <a:ext uri="{909E8E84-426E-40dd-AFC4-6F175D3DCCD1}">
              <a14:hiddenFill xmlns="" xmlns:a14="http://schemas.microsoft.com/office/drawing/2010/main">
                <a:solidFill>
                  <a:srgbClr val="FFFFFF"/>
                </a:solidFill>
              </a14:hiddenFill>
            </a:ext>
          </a:extLst>
        </p:spPr>
      </p:pic>
      <p:sp>
        <p:nvSpPr>
          <p:cNvPr id="67589" name="Line 5"/>
          <p:cNvSpPr>
            <a:spLocks noChangeShapeType="1"/>
          </p:cNvSpPr>
          <p:nvPr/>
        </p:nvSpPr>
        <p:spPr bwMode="auto">
          <a:xfrm flipH="1" flipV="1">
            <a:off x="1066802" y="5791296"/>
            <a:ext cx="482600" cy="677863"/>
          </a:xfrm>
          <a:prstGeom prst="line">
            <a:avLst/>
          </a:prstGeom>
          <a:noFill/>
          <a:ln w="952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0" name="Line 6"/>
          <p:cNvSpPr>
            <a:spLocks noChangeShapeType="1"/>
          </p:cNvSpPr>
          <p:nvPr/>
        </p:nvSpPr>
        <p:spPr bwMode="auto">
          <a:xfrm flipH="1" flipV="1">
            <a:off x="1295402" y="5791296"/>
            <a:ext cx="254000" cy="665163"/>
          </a:xfrm>
          <a:prstGeom prst="line">
            <a:avLst/>
          </a:prstGeom>
          <a:noFill/>
          <a:ln w="952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1" name="Text Box 7"/>
          <p:cNvSpPr txBox="1">
            <a:spLocks noChangeArrowheads="1"/>
          </p:cNvSpPr>
          <p:nvPr/>
        </p:nvSpPr>
        <p:spPr bwMode="auto">
          <a:xfrm>
            <a:off x="1555315" y="6308726"/>
            <a:ext cx="2596434" cy="400110"/>
          </a:xfrm>
          <a:prstGeom prst="rect">
            <a:avLst/>
          </a:prstGeom>
          <a:noFill/>
          <a:ln>
            <a:noFill/>
          </a:ln>
          <a:effectLst/>
          <a:extLst>
            <a:ext uri="{909E8E84-426E-40dd-AFC4-6F175D3DCCD1}">
              <a14:hiddenFill xmlns="" xmlns:a14="http://schemas.microsoft.com/office/drawing/2010/main">
                <a:solidFill>
                  <a:srgbClr val="00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ja-JP" altLang="en-US" sz="2000" b="1">
                <a:solidFill>
                  <a:srgbClr val="FF0000"/>
                </a:solidFill>
                <a:latin typeface="Arial"/>
              </a:rPr>
              <a:t>“</a:t>
            </a:r>
            <a:r>
              <a:rPr lang="en-US" sz="2000" b="1">
                <a:solidFill>
                  <a:srgbClr val="FF0000"/>
                </a:solidFill>
                <a:latin typeface="Comic Sans MS" charset="0"/>
              </a:rPr>
              <a:t>Strange particles</a:t>
            </a:r>
            <a:r>
              <a:rPr lang="ja-JP" altLang="en-US" sz="2000" b="1">
                <a:solidFill>
                  <a:srgbClr val="FF0000"/>
                </a:solidFill>
                <a:latin typeface="Arial"/>
              </a:rPr>
              <a:t>”</a:t>
            </a:r>
            <a:endParaRPr lang="en-US" sz="2000" b="1">
              <a:solidFill>
                <a:srgbClr val="FF0000"/>
              </a:solidFill>
              <a:latin typeface="Comic Sans MS" charset="0"/>
            </a:endParaRPr>
          </a:p>
        </p:txBody>
      </p:sp>
      <p:sp>
        <p:nvSpPr>
          <p:cNvPr id="67592" name="Text Box 8"/>
          <p:cNvSpPr txBox="1">
            <a:spLocks noChangeArrowheads="1"/>
          </p:cNvSpPr>
          <p:nvPr/>
        </p:nvSpPr>
        <p:spPr bwMode="auto">
          <a:xfrm>
            <a:off x="4055680" y="6296026"/>
            <a:ext cx="2626490" cy="400110"/>
          </a:xfrm>
          <a:prstGeom prst="rect">
            <a:avLst/>
          </a:prstGeom>
          <a:noFill/>
          <a:ln>
            <a:noFill/>
          </a:ln>
          <a:effectLst/>
          <a:extLst>
            <a:ext uri="{909E8E84-426E-40dd-AFC4-6F175D3DCCD1}">
              <a14:hiddenFill xmlns="" xmlns:a14="http://schemas.microsoft.com/office/drawing/2010/main">
                <a:solidFill>
                  <a:srgbClr val="00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2000" b="1">
                <a:solidFill>
                  <a:srgbClr val="000000"/>
                </a:solidFill>
                <a:latin typeface="Comic Sans MS" charset="0"/>
              </a:rPr>
              <a:t>(Murray Gell-Mann)</a:t>
            </a:r>
          </a:p>
        </p:txBody>
      </p:sp>
      <p:sp>
        <p:nvSpPr>
          <p:cNvPr id="67593" name="Text Box 9"/>
          <p:cNvSpPr txBox="1">
            <a:spLocks noChangeArrowheads="1"/>
          </p:cNvSpPr>
          <p:nvPr/>
        </p:nvSpPr>
        <p:spPr bwMode="auto">
          <a:xfrm>
            <a:off x="3601498" y="4810099"/>
            <a:ext cx="2097249" cy="400110"/>
          </a:xfrm>
          <a:prstGeom prst="rect">
            <a:avLst/>
          </a:prstGeom>
          <a:noFill/>
          <a:ln>
            <a:noFill/>
          </a:ln>
          <a:effectLst/>
          <a:extLst>
            <a:ext uri="{909E8E84-426E-40dd-AFC4-6F175D3DCCD1}">
              <a14:hiddenFill xmlns="" xmlns:a14="http://schemas.microsoft.com/office/drawing/2010/main">
                <a:solidFill>
                  <a:srgbClr val="00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ja-JP" altLang="en-US" sz="2000" b="1" dirty="0">
                <a:solidFill>
                  <a:srgbClr val="FF0000"/>
                </a:solidFill>
                <a:latin typeface="Arial"/>
              </a:rPr>
              <a:t>“</a:t>
            </a:r>
            <a:r>
              <a:rPr lang="hr-HR" sz="2000" b="1" dirty="0">
                <a:solidFill>
                  <a:srgbClr val="FF0000"/>
                </a:solidFill>
                <a:latin typeface="Comic Sans MS" charset="0"/>
              </a:rPr>
              <a:t>Čestični ZOO</a:t>
            </a:r>
            <a:r>
              <a:rPr lang="ja-JP" altLang="en-US" sz="2000" b="1" dirty="0">
                <a:solidFill>
                  <a:srgbClr val="FF0000"/>
                </a:solidFill>
                <a:latin typeface="Arial"/>
              </a:rPr>
              <a:t>”</a:t>
            </a:r>
            <a:endParaRPr lang="en-US" sz="2000" b="1" dirty="0">
              <a:solidFill>
                <a:srgbClr val="FF0000"/>
              </a:solidFill>
              <a:latin typeface="Comic Sans MS" charset="0"/>
            </a:endParaRPr>
          </a:p>
        </p:txBody>
      </p:sp>
      <p:sp>
        <p:nvSpPr>
          <p:cNvPr id="67594" name="Text Box 10"/>
          <p:cNvSpPr txBox="1">
            <a:spLocks noChangeArrowheads="1"/>
          </p:cNvSpPr>
          <p:nvPr/>
        </p:nvSpPr>
        <p:spPr bwMode="auto">
          <a:xfrm>
            <a:off x="5591303" y="4594366"/>
            <a:ext cx="3379526" cy="1631216"/>
          </a:xfrm>
          <a:prstGeom prst="rect">
            <a:avLst/>
          </a:prstGeom>
          <a:noFill/>
          <a:ln>
            <a:noFill/>
          </a:ln>
          <a:effectLst/>
          <a:extLst>
            <a:ext uri="{909E8E84-426E-40dd-AFC4-6F175D3DCCD1}">
              <a14:hiddenFill xmlns="" xmlns:a14="http://schemas.microsoft.com/office/drawing/2010/main">
                <a:solidFill>
                  <a:srgbClr val="00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hr-HR" sz="2000" b="1" dirty="0">
                <a:solidFill>
                  <a:srgbClr val="000000"/>
                </a:solidFill>
                <a:latin typeface="Comic Sans MS" charset="0"/>
              </a:rPr>
              <a:t>Ponovo više od</a:t>
            </a:r>
          </a:p>
          <a:p>
            <a:pPr algn="ctr" eaLnBrk="0" hangingPunct="0"/>
            <a:r>
              <a:rPr lang="hr-HR" sz="2000" b="1" dirty="0">
                <a:solidFill>
                  <a:srgbClr val="000000"/>
                </a:solidFill>
                <a:latin typeface="Comic Sans MS" charset="0"/>
              </a:rPr>
              <a:t>100 elementarnih čestica!</a:t>
            </a:r>
          </a:p>
          <a:p>
            <a:pPr algn="ctr" eaLnBrk="0" hangingPunct="0"/>
            <a:endParaRPr lang="hr-HR" sz="2000" b="1" dirty="0">
              <a:solidFill>
                <a:srgbClr val="000000"/>
              </a:solidFill>
              <a:latin typeface="Comic Sans MS" charset="0"/>
            </a:endParaRPr>
          </a:p>
          <a:p>
            <a:pPr algn="ctr" eaLnBrk="0" hangingPunct="0"/>
            <a:r>
              <a:rPr lang="hr-HR" sz="2000" b="1" dirty="0">
                <a:solidFill>
                  <a:srgbClr val="000000"/>
                </a:solidFill>
                <a:latin typeface="Comic Sans MS" charset="0"/>
              </a:rPr>
              <a:t>ali</a:t>
            </a:r>
          </a:p>
          <a:p>
            <a:pPr algn="ctr" eaLnBrk="0" hangingPunct="0"/>
            <a:r>
              <a:rPr lang="hr-HR" sz="2000" b="1" dirty="0">
                <a:solidFill>
                  <a:srgbClr val="000000"/>
                </a:solidFill>
                <a:latin typeface="Comic Sans MS" charset="0"/>
              </a:rPr>
              <a:t>Jesu li stvarno?</a:t>
            </a:r>
            <a:endParaRPr lang="en-US" sz="2000" b="1" dirty="0">
              <a:solidFill>
                <a:srgbClr val="000000"/>
              </a:solidFill>
              <a:latin typeface="Comic Sans MS" charset="0"/>
            </a:endParaRPr>
          </a:p>
        </p:txBody>
      </p:sp>
      <p:grpSp>
        <p:nvGrpSpPr>
          <p:cNvPr id="2" name="Group 259"/>
          <p:cNvGrpSpPr/>
          <p:nvPr/>
        </p:nvGrpSpPr>
        <p:grpSpPr>
          <a:xfrm>
            <a:off x="6245997" y="2691355"/>
            <a:ext cx="2295053" cy="1854202"/>
            <a:chOff x="0" y="0"/>
            <a:chExt cx="5791200" cy="3987800"/>
          </a:xfrm>
        </p:grpSpPr>
        <p:pic>
          <p:nvPicPr>
            <p:cNvPr id="12" name="Phi_Meson_KKbar.jpg"/>
            <p:cNvPicPr/>
            <p:nvPr/>
          </p:nvPicPr>
          <p:blipFill>
            <a:blip r:embed="rId3" cstate="print">
              <a:extLst/>
            </a:blip>
            <a:stretch>
              <a:fillRect/>
            </a:stretch>
          </p:blipFill>
          <p:spPr>
            <a:xfrm>
              <a:off x="0" y="0"/>
              <a:ext cx="5791200" cy="3987800"/>
            </a:xfrm>
            <a:prstGeom prst="rect">
              <a:avLst/>
            </a:prstGeom>
            <a:ln w="12700" cap="flat">
              <a:noFill/>
              <a:miter lim="400000"/>
            </a:ln>
            <a:effectLst/>
          </p:spPr>
        </p:pic>
        <p:sp>
          <p:nvSpPr>
            <p:cNvPr id="13" name="Shape 256"/>
            <p:cNvSpPr/>
            <p:nvPr/>
          </p:nvSpPr>
          <p:spPr>
            <a:xfrm flipV="1">
              <a:off x="2463800" y="1904990"/>
              <a:ext cx="477304" cy="11"/>
            </a:xfrm>
            <a:prstGeom prst="line">
              <a:avLst/>
            </a:prstGeom>
            <a:noFill/>
            <a:ln w="25400" cap="flat">
              <a:solidFill>
                <a:srgbClr val="39362D"/>
              </a:solidFill>
              <a:prstDash val="solid"/>
              <a:miter lim="400000"/>
              <a:headEnd type="stealth" w="med" len="med"/>
            </a:ln>
            <a:effectLst/>
          </p:spPr>
          <p:txBody>
            <a:bodyPr wrap="square" lIns="0" tIns="0" rIns="0" bIns="0" numCol="1" anchor="t">
              <a:noAutofit/>
            </a:bodyPr>
            <a:lstStyle/>
            <a:p>
              <a:pPr lvl="0"/>
              <a:endParaRPr/>
            </a:p>
          </p:txBody>
        </p:sp>
        <p:sp>
          <p:nvSpPr>
            <p:cNvPr id="14" name="Shape 257"/>
            <p:cNvSpPr/>
            <p:nvPr/>
          </p:nvSpPr>
          <p:spPr>
            <a:xfrm flipH="1">
              <a:off x="1524000" y="1904981"/>
              <a:ext cx="477304" cy="10"/>
            </a:xfrm>
            <a:prstGeom prst="line">
              <a:avLst/>
            </a:prstGeom>
            <a:noFill/>
            <a:ln w="25400" cap="flat">
              <a:solidFill>
                <a:srgbClr val="39362D"/>
              </a:solidFill>
              <a:prstDash val="solid"/>
              <a:miter lim="400000"/>
              <a:headEnd type="stealth" w="med" len="med"/>
            </a:ln>
            <a:effectLst/>
          </p:spPr>
          <p:txBody>
            <a:bodyPr wrap="square" lIns="0" tIns="0" rIns="0" bIns="0" numCol="1" anchor="t">
              <a:noAutofit/>
            </a:bodyPr>
            <a:lstStyle/>
            <a:p>
              <a:pPr lvl="0"/>
              <a:endParaRPr/>
            </a:p>
          </p:txBody>
        </p:sp>
        <p:sp>
          <p:nvSpPr>
            <p:cNvPr id="15" name="Shape 258"/>
            <p:cNvSpPr/>
            <p:nvPr/>
          </p:nvSpPr>
          <p:spPr>
            <a:xfrm>
              <a:off x="2463805" y="1079765"/>
              <a:ext cx="2940216" cy="5129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ctr">
              <a:spAutoFit/>
            </a:bodyPr>
            <a:lstStyle/>
            <a:p>
              <a:pPr lvl="0" algn="ctr">
                <a:defRPr sz="1800"/>
              </a:pPr>
              <a:r>
                <a:rPr sz="1050" dirty="0">
                  <a:latin typeface="Verdana"/>
                  <a:ea typeface="Verdana"/>
                  <a:cs typeface="Verdana"/>
                  <a:sym typeface="Verdana"/>
                </a:rPr>
                <a:t>4.3 </a:t>
              </a:r>
              <a:r>
                <a:rPr sz="1050" dirty="0" smtClean="0">
                  <a:latin typeface="Verdana"/>
                  <a:ea typeface="Verdana"/>
                  <a:cs typeface="Verdana"/>
                  <a:sym typeface="Verdana"/>
                </a:rPr>
                <a:t>eV </a:t>
              </a:r>
              <a:r>
                <a:rPr sz="1050" dirty="0">
                  <a:latin typeface="Verdana"/>
                  <a:ea typeface="Verdana"/>
                  <a:cs typeface="Verdana"/>
                  <a:sym typeface="Verdana"/>
                </a:rPr>
                <a:t>~ 10</a:t>
              </a:r>
              <a:r>
                <a:rPr sz="1050" baseline="31999" dirty="0">
                  <a:latin typeface="Verdana"/>
                  <a:ea typeface="Verdana"/>
                  <a:cs typeface="Verdana"/>
                  <a:sym typeface="Verdana"/>
                </a:rPr>
                <a:t>-22</a:t>
              </a:r>
              <a:r>
                <a:rPr sz="1050" dirty="0">
                  <a:latin typeface="Verdana"/>
                  <a:ea typeface="Verdana"/>
                  <a:cs typeface="Verdana"/>
                  <a:sym typeface="Verdana"/>
                </a:rPr>
                <a:t> s</a:t>
              </a:r>
            </a:p>
          </p:txBody>
        </p:sp>
      </p:grpSp>
    </p:spTree>
    <p:extLst>
      <p:ext uri="{BB962C8B-B14F-4D97-AF65-F5344CB8AC3E}">
        <p14:creationId xmlns="" xmlns:p14="http://schemas.microsoft.com/office/powerpoint/2010/main" val="3051403902"/>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7590"/>
                                        </p:tgtEl>
                                        <p:attrNameLst>
                                          <p:attrName>style.visibility</p:attrName>
                                        </p:attrNameLst>
                                      </p:cBhvr>
                                      <p:to>
                                        <p:strVal val="visible"/>
                                      </p:to>
                                    </p:set>
                                    <p:animEffect transition="in" filter="blinds(horizontal)">
                                      <p:cBhvr>
                                        <p:cTn id="7" dur="500"/>
                                        <p:tgtEl>
                                          <p:spTgt spid="6759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7591"/>
                                        </p:tgtEl>
                                        <p:attrNameLst>
                                          <p:attrName>style.visibility</p:attrName>
                                        </p:attrNameLst>
                                      </p:cBhvr>
                                      <p:to>
                                        <p:strVal val="visible"/>
                                      </p:to>
                                    </p:set>
                                    <p:animEffect transition="in" filter="blinds(horizontal)">
                                      <p:cBhvr>
                                        <p:cTn id="10" dur="500"/>
                                        <p:tgtEl>
                                          <p:spTgt spid="6759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7592"/>
                                        </p:tgtEl>
                                        <p:attrNameLst>
                                          <p:attrName>style.visibility</p:attrName>
                                        </p:attrNameLst>
                                      </p:cBhvr>
                                      <p:to>
                                        <p:strVal val="visible"/>
                                      </p:to>
                                    </p:set>
                                    <p:animEffect transition="in" filter="blinds(horizontal)">
                                      <p:cBhvr>
                                        <p:cTn id="13" dur="500"/>
                                        <p:tgtEl>
                                          <p:spTgt spid="6759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7593"/>
                                        </p:tgtEl>
                                        <p:attrNameLst>
                                          <p:attrName>style.visibility</p:attrName>
                                        </p:attrNameLst>
                                      </p:cBhvr>
                                      <p:to>
                                        <p:strVal val="visible"/>
                                      </p:to>
                                    </p:set>
                                    <p:animEffect transition="in" filter="blinds(horizontal)">
                                      <p:cBhvr>
                                        <p:cTn id="16" dur="500"/>
                                        <p:tgtEl>
                                          <p:spTgt spid="6759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7594"/>
                                        </p:tgtEl>
                                        <p:attrNameLst>
                                          <p:attrName>style.visibility</p:attrName>
                                        </p:attrNameLst>
                                      </p:cBhvr>
                                      <p:to>
                                        <p:strVal val="visible"/>
                                      </p:to>
                                    </p:set>
                                    <p:animEffect transition="in" filter="blinds(horizontal)">
                                      <p:cBhvr>
                                        <p:cTn id="21" dur="500"/>
                                        <p:tgtEl>
                                          <p:spTgt spid="67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0" grpId="0" animBg="1"/>
      <p:bldP spid="67591" grpId="0"/>
      <p:bldP spid="67592" grpId="0"/>
      <p:bldP spid="67593" grpId="0"/>
      <p:bldP spid="67594"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37"/>
          <p:cNvGrpSpPr>
            <a:grpSpLocks/>
          </p:cNvGrpSpPr>
          <p:nvPr/>
        </p:nvGrpSpPr>
        <p:grpSpPr bwMode="auto">
          <a:xfrm>
            <a:off x="152400" y="1905000"/>
            <a:ext cx="4736123" cy="4137025"/>
            <a:chOff x="19" y="621"/>
            <a:chExt cx="2984" cy="2606"/>
          </a:xfrm>
        </p:grpSpPr>
        <p:pic>
          <p:nvPicPr>
            <p:cNvPr id="132128" name="Picture 32" descr="scale_sizes"/>
            <p:cNvPicPr>
              <a:picLocks noChangeAspect="1" noChangeArrowheads="1"/>
            </p:cNvPicPr>
            <p:nvPr/>
          </p:nvPicPr>
          <p:blipFill>
            <a:blip r:embed="rId2" cstate="print">
              <a:extLst>
                <a:ext uri="{28A0092B-C50C-407E-A947-70E740481C1C}">
                  <a14:useLocalDpi xmlns="" xmlns:a14="http://schemas.microsoft.com/office/drawing/2010/main" val="0"/>
                </a:ext>
              </a:extLst>
            </a:blip>
            <a:srcRect r="14456"/>
            <a:stretch>
              <a:fillRect/>
            </a:stretch>
          </p:blipFill>
          <p:spPr bwMode="auto">
            <a:xfrm>
              <a:off x="19" y="621"/>
              <a:ext cx="2708" cy="2606"/>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32131" name="Rectangle 35"/>
            <p:cNvSpPr>
              <a:spLocks noChangeArrowheads="1"/>
            </p:cNvSpPr>
            <p:nvPr/>
          </p:nvSpPr>
          <p:spPr bwMode="auto">
            <a:xfrm>
              <a:off x="2025" y="628"/>
              <a:ext cx="884" cy="486"/>
            </a:xfrm>
            <a:prstGeom prst="rect">
              <a:avLst/>
            </a:prstGeom>
            <a:solidFill>
              <a:schemeClr val="bg1"/>
            </a:solidFill>
            <a:ln>
              <a:noFill/>
            </a:ln>
            <a:effectLst/>
            <a:extLst>
              <a:ext uri="{91240B29-F687-4f45-9708-019B960494DF}">
                <a14:hiddenLine xmlns="" xmlns:a14="http://schemas.microsoft.com/office/drawing/2010/main" w="9525">
                  <a:solidFill>
                    <a:srgbClr val="FFFF6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32132" name="Rectangle 36"/>
            <p:cNvSpPr>
              <a:spLocks noChangeArrowheads="1"/>
            </p:cNvSpPr>
            <p:nvPr/>
          </p:nvSpPr>
          <p:spPr bwMode="auto">
            <a:xfrm>
              <a:off x="2208" y="1104"/>
              <a:ext cx="795" cy="493"/>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grpSp>
      <p:sp>
        <p:nvSpPr>
          <p:cNvPr id="132098" name="Rectangle 2"/>
          <p:cNvSpPr>
            <a:spLocks noGrp="1" noChangeArrowheads="1"/>
          </p:cNvSpPr>
          <p:nvPr>
            <p:ph type="title"/>
          </p:nvPr>
        </p:nvSpPr>
        <p:spPr>
          <a:xfrm>
            <a:off x="762000" y="-152400"/>
            <a:ext cx="7772400" cy="1143000"/>
          </a:xfrm>
        </p:spPr>
        <p:txBody>
          <a:bodyPr/>
          <a:lstStyle/>
          <a:p>
            <a:pPr eaLnBrk="1" hangingPunct="1">
              <a:defRPr/>
            </a:pPr>
            <a:r>
              <a:rPr lang="es-ES" sz="3200" dirty="0" err="1" smtClean="0">
                <a:solidFill>
                  <a:srgbClr val="0066FF"/>
                </a:solidFill>
                <a:latin typeface="Comic Sans MS" charset="0"/>
                <a:cs typeface="+mj-cs"/>
              </a:rPr>
              <a:t>Od</a:t>
            </a:r>
            <a:r>
              <a:rPr lang="es-ES" sz="3200" dirty="0" smtClean="0">
                <a:solidFill>
                  <a:srgbClr val="0066FF"/>
                </a:solidFill>
                <a:latin typeface="Comic Sans MS" charset="0"/>
                <a:cs typeface="+mj-cs"/>
              </a:rPr>
              <a:t> </a:t>
            </a:r>
            <a:r>
              <a:rPr lang="ta-IN" sz="3200" dirty="0" smtClean="0">
                <a:solidFill>
                  <a:srgbClr val="0066FF"/>
                </a:solidFill>
                <a:latin typeface="Comic Sans MS" charset="0"/>
                <a:cs typeface="+mj-cs"/>
              </a:rPr>
              <a:t>č</a:t>
            </a:r>
            <a:r>
              <a:rPr lang="en-US" sz="3200" dirty="0" err="1" smtClean="0">
                <a:solidFill>
                  <a:srgbClr val="0066FF"/>
                </a:solidFill>
                <a:latin typeface="Comic Sans MS" charset="0"/>
                <a:cs typeface="+mj-cs"/>
              </a:rPr>
              <a:t>ega</a:t>
            </a:r>
            <a:r>
              <a:rPr lang="en-US" sz="3200" dirty="0" smtClean="0">
                <a:solidFill>
                  <a:srgbClr val="0066FF"/>
                </a:solidFill>
                <a:latin typeface="Comic Sans MS" charset="0"/>
                <a:cs typeface="+mj-cs"/>
              </a:rPr>
              <a:t> se </a:t>
            </a:r>
            <a:r>
              <a:rPr lang="en-US" sz="3200" dirty="0" err="1" smtClean="0">
                <a:solidFill>
                  <a:srgbClr val="0066FF"/>
                </a:solidFill>
                <a:latin typeface="Comic Sans MS" charset="0"/>
                <a:cs typeface="+mj-cs"/>
              </a:rPr>
              <a:t>sastoji</a:t>
            </a:r>
            <a:r>
              <a:rPr lang="en-US" sz="3200" dirty="0" smtClean="0">
                <a:solidFill>
                  <a:srgbClr val="0066FF"/>
                </a:solidFill>
                <a:latin typeface="Comic Sans MS" charset="0"/>
                <a:cs typeface="+mj-cs"/>
              </a:rPr>
              <a:t> proton</a:t>
            </a:r>
            <a:r>
              <a:rPr lang="es-ES" sz="3200" dirty="0" smtClean="0">
                <a:solidFill>
                  <a:srgbClr val="0066FF"/>
                </a:solidFill>
                <a:latin typeface="Comic Sans MS" charset="0"/>
                <a:cs typeface="+mj-cs"/>
              </a:rPr>
              <a:t>?</a:t>
            </a:r>
            <a:endParaRPr lang="en-US" sz="3200" dirty="0" smtClean="0">
              <a:solidFill>
                <a:srgbClr val="0066FF"/>
              </a:solidFill>
              <a:latin typeface="Comic Sans MS" charset="0"/>
              <a:cs typeface="+mj-cs"/>
            </a:endParaRPr>
          </a:p>
        </p:txBody>
      </p:sp>
      <p:grpSp>
        <p:nvGrpSpPr>
          <p:cNvPr id="3" name="Group 4"/>
          <p:cNvGrpSpPr>
            <a:grpSpLocks/>
          </p:cNvGrpSpPr>
          <p:nvPr/>
        </p:nvGrpSpPr>
        <p:grpSpPr bwMode="auto">
          <a:xfrm>
            <a:off x="4593981" y="1204913"/>
            <a:ext cx="1371600" cy="1371600"/>
            <a:chOff x="3024" y="768"/>
            <a:chExt cx="864" cy="864"/>
          </a:xfrm>
        </p:grpSpPr>
        <p:grpSp>
          <p:nvGrpSpPr>
            <p:cNvPr id="4" name="Group 5"/>
            <p:cNvGrpSpPr>
              <a:grpSpLocks/>
            </p:cNvGrpSpPr>
            <p:nvPr/>
          </p:nvGrpSpPr>
          <p:grpSpPr bwMode="auto">
            <a:xfrm>
              <a:off x="3024" y="768"/>
              <a:ext cx="864" cy="864"/>
              <a:chOff x="3024" y="768"/>
              <a:chExt cx="864" cy="864"/>
            </a:xfrm>
          </p:grpSpPr>
          <p:grpSp>
            <p:nvGrpSpPr>
              <p:cNvPr id="5" name="Group 6"/>
              <p:cNvGrpSpPr>
                <a:grpSpLocks/>
              </p:cNvGrpSpPr>
              <p:nvPr/>
            </p:nvGrpSpPr>
            <p:grpSpPr bwMode="auto">
              <a:xfrm>
                <a:off x="3024" y="768"/>
                <a:ext cx="864" cy="864"/>
                <a:chOff x="3024" y="768"/>
                <a:chExt cx="864" cy="864"/>
              </a:xfrm>
            </p:grpSpPr>
            <p:sp>
              <p:nvSpPr>
                <p:cNvPr id="132103" name="AutoShape 7"/>
                <p:cNvSpPr>
                  <a:spLocks noChangeArrowheads="1"/>
                </p:cNvSpPr>
                <p:nvPr/>
              </p:nvSpPr>
              <p:spPr bwMode="auto">
                <a:xfrm>
                  <a:off x="3024" y="768"/>
                  <a:ext cx="864" cy="864"/>
                </a:xfrm>
                <a:prstGeom prst="flowChartConnector">
                  <a:avLst/>
                </a:prstGeom>
                <a:solidFill>
                  <a:srgbClr val="33CCCC"/>
                </a:solidFill>
                <a:ln w="12700">
                  <a:solidFill>
                    <a:srgbClr val="009999"/>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32104" name="AutoShape 8"/>
                <p:cNvSpPr>
                  <a:spLocks noChangeArrowheads="1"/>
                </p:cNvSpPr>
                <p:nvPr/>
              </p:nvSpPr>
              <p:spPr bwMode="auto">
                <a:xfrm>
                  <a:off x="3168" y="960"/>
                  <a:ext cx="240" cy="240"/>
                </a:xfrm>
                <a:prstGeom prst="flowChartConnector">
                  <a:avLst/>
                </a:prstGeom>
                <a:solidFill>
                  <a:srgbClr val="CCFF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r>
                    <a:rPr lang="es-ES_tradnl" sz="2400">
                      <a:solidFill>
                        <a:srgbClr val="000000"/>
                      </a:solidFill>
                      <a:latin typeface="Times New Roman" charset="0"/>
                      <a:ea typeface="ＭＳ Ｐゴシック" charset="0"/>
                      <a:cs typeface="ＭＳ Ｐゴシック" charset="0"/>
                    </a:rPr>
                    <a:t>d</a:t>
                  </a:r>
                  <a:endParaRPr lang="en-US" sz="2400">
                    <a:solidFill>
                      <a:srgbClr val="000000"/>
                    </a:solidFill>
                    <a:latin typeface="Times New Roman" charset="0"/>
                    <a:ea typeface="ＭＳ Ｐゴシック" charset="0"/>
                    <a:cs typeface="ＭＳ Ｐゴシック" charset="0"/>
                  </a:endParaRPr>
                </a:p>
              </p:txBody>
            </p:sp>
          </p:grpSp>
          <p:sp>
            <p:nvSpPr>
              <p:cNvPr id="132105" name="AutoShape 9"/>
              <p:cNvSpPr>
                <a:spLocks noChangeArrowheads="1"/>
              </p:cNvSpPr>
              <p:nvPr/>
            </p:nvSpPr>
            <p:spPr bwMode="auto">
              <a:xfrm>
                <a:off x="3504" y="960"/>
                <a:ext cx="240" cy="240"/>
              </a:xfrm>
              <a:prstGeom prst="flowChartConnector">
                <a:avLst/>
              </a:prstGeom>
              <a:solidFill>
                <a:srgbClr val="CCFF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r>
                  <a:rPr lang="es-ES_tradnl" sz="2400">
                    <a:solidFill>
                      <a:srgbClr val="000000"/>
                    </a:solidFill>
                    <a:latin typeface="Times New Roman" charset="0"/>
                    <a:ea typeface="ＭＳ Ｐゴシック" charset="0"/>
                    <a:cs typeface="ＭＳ Ｐゴシック" charset="0"/>
                  </a:rPr>
                  <a:t>u</a:t>
                </a:r>
                <a:endParaRPr lang="en-US" sz="2400">
                  <a:solidFill>
                    <a:srgbClr val="000000"/>
                  </a:solidFill>
                  <a:latin typeface="Times New Roman" charset="0"/>
                  <a:ea typeface="ＭＳ Ｐゴシック" charset="0"/>
                  <a:cs typeface="ＭＳ Ｐゴシック" charset="0"/>
                </a:endParaRPr>
              </a:p>
            </p:txBody>
          </p:sp>
        </p:grpSp>
        <p:sp>
          <p:nvSpPr>
            <p:cNvPr id="132106" name="AutoShape 10"/>
            <p:cNvSpPr>
              <a:spLocks noChangeArrowheads="1"/>
            </p:cNvSpPr>
            <p:nvPr/>
          </p:nvSpPr>
          <p:spPr bwMode="auto">
            <a:xfrm>
              <a:off x="3312" y="1296"/>
              <a:ext cx="240" cy="240"/>
            </a:xfrm>
            <a:prstGeom prst="flowChartConnector">
              <a:avLst/>
            </a:prstGeom>
            <a:solidFill>
              <a:srgbClr val="CCFF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r>
                <a:rPr lang="es-ES_tradnl" sz="2400">
                  <a:solidFill>
                    <a:srgbClr val="000000"/>
                  </a:solidFill>
                  <a:latin typeface="Times New Roman" charset="0"/>
                  <a:ea typeface="ＭＳ Ｐゴシック" charset="0"/>
                  <a:cs typeface="ＭＳ Ｐゴシック" charset="0"/>
                </a:rPr>
                <a:t>u</a:t>
              </a:r>
              <a:endParaRPr lang="en-US" sz="2400">
                <a:solidFill>
                  <a:srgbClr val="000000"/>
                </a:solidFill>
                <a:latin typeface="Times New Roman" charset="0"/>
                <a:ea typeface="ＭＳ Ｐゴシック" charset="0"/>
                <a:cs typeface="ＭＳ Ｐゴシック" charset="0"/>
              </a:endParaRPr>
            </a:p>
          </p:txBody>
        </p:sp>
      </p:grpSp>
      <p:grpSp>
        <p:nvGrpSpPr>
          <p:cNvPr id="6" name="Group 33"/>
          <p:cNvGrpSpPr>
            <a:grpSpLocks/>
          </p:cNvGrpSpPr>
          <p:nvPr/>
        </p:nvGrpSpPr>
        <p:grpSpPr bwMode="auto">
          <a:xfrm>
            <a:off x="6172330" y="1752600"/>
            <a:ext cx="2807319" cy="896938"/>
            <a:chOff x="3792" y="864"/>
            <a:chExt cx="1679" cy="480"/>
          </a:xfrm>
        </p:grpSpPr>
        <p:sp>
          <p:nvSpPr>
            <p:cNvPr id="132107" name="Text Box 11"/>
            <p:cNvSpPr txBox="1">
              <a:spLocks noChangeArrowheads="1"/>
            </p:cNvSpPr>
            <p:nvPr/>
          </p:nvSpPr>
          <p:spPr bwMode="auto">
            <a:xfrm>
              <a:off x="3792" y="864"/>
              <a:ext cx="1056" cy="2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es-ES_tradnl" sz="2000">
                  <a:solidFill>
                    <a:srgbClr val="000000"/>
                  </a:solidFill>
                  <a:latin typeface="Comic Sans MS" charset="0"/>
                  <a:ea typeface="ＭＳ Ｐゴシック" charset="0"/>
                  <a:cs typeface="ＭＳ Ｐゴシック" charset="0"/>
                </a:rPr>
                <a:t>q(u) =</a:t>
              </a:r>
              <a:r>
                <a:rPr lang="es-ES_tradnl" sz="2400">
                  <a:solidFill>
                    <a:srgbClr val="000000"/>
                  </a:solidFill>
                  <a:latin typeface="Times New Roman" charset="0"/>
                  <a:ea typeface="ＭＳ Ｐゴシック" charset="0"/>
                  <a:cs typeface="ＭＳ Ｐゴシック" charset="0"/>
                </a:rPr>
                <a:t> </a:t>
              </a:r>
              <a:r>
                <a:rPr lang="es-ES_tradnl" sz="2000" b="1">
                  <a:solidFill>
                    <a:srgbClr val="000000"/>
                  </a:solidFill>
                  <a:latin typeface="Times New Roman" charset="0"/>
                  <a:ea typeface="ＭＳ Ｐゴシック" charset="0"/>
                  <a:cs typeface="ＭＳ Ｐゴシック" charset="0"/>
                </a:rPr>
                <a:t>+2/3</a:t>
              </a:r>
              <a:endParaRPr lang="en-US" sz="2000" b="1">
                <a:solidFill>
                  <a:srgbClr val="000000"/>
                </a:solidFill>
                <a:latin typeface="Times New Roman" charset="0"/>
                <a:ea typeface="ＭＳ Ｐゴシック" charset="0"/>
                <a:cs typeface="ＭＳ Ｐゴシック" charset="0"/>
              </a:endParaRPr>
            </a:p>
          </p:txBody>
        </p:sp>
        <p:sp>
          <p:nvSpPr>
            <p:cNvPr id="132108" name="Rectangle 12"/>
            <p:cNvSpPr>
              <a:spLocks noChangeArrowheads="1"/>
            </p:cNvSpPr>
            <p:nvPr/>
          </p:nvSpPr>
          <p:spPr bwMode="auto">
            <a:xfrm>
              <a:off x="3792" y="1056"/>
              <a:ext cx="810" cy="2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s-ES_tradnl" sz="2000" dirty="0">
                  <a:solidFill>
                    <a:srgbClr val="000000"/>
                  </a:solidFill>
                  <a:latin typeface="Comic Sans MS" charset="0"/>
                  <a:ea typeface="ＭＳ Ｐゴシック" charset="0"/>
                  <a:cs typeface="ＭＳ Ｐゴシック" charset="0"/>
                </a:rPr>
                <a:t>q(d) =</a:t>
              </a:r>
              <a:r>
                <a:rPr lang="es-ES_tradnl" sz="2400" dirty="0">
                  <a:solidFill>
                    <a:srgbClr val="000000"/>
                  </a:solidFill>
                  <a:latin typeface="Times New Roman" charset="0"/>
                  <a:ea typeface="ＭＳ Ｐゴシック" charset="0"/>
                  <a:cs typeface="ＭＳ Ｐゴシック" charset="0"/>
                </a:rPr>
                <a:t> </a:t>
              </a:r>
              <a:r>
                <a:rPr lang="es-ES_tradnl" sz="2000" b="1" dirty="0">
                  <a:solidFill>
                    <a:srgbClr val="000000"/>
                  </a:solidFill>
                  <a:latin typeface="Times New Roman" charset="0"/>
                  <a:ea typeface="ＭＳ Ｐゴシック" charset="0"/>
                  <a:cs typeface="ＭＳ Ｐゴシック" charset="0"/>
                </a:rPr>
                <a:t>-1/3</a:t>
              </a:r>
              <a:endParaRPr lang="en-US" sz="2000" b="1" dirty="0">
                <a:solidFill>
                  <a:srgbClr val="000000"/>
                </a:solidFill>
                <a:latin typeface="Times New Roman" charset="0"/>
                <a:ea typeface="ＭＳ Ｐゴシック" charset="0"/>
                <a:cs typeface="ＭＳ Ｐゴシック" charset="0"/>
              </a:endParaRPr>
            </a:p>
          </p:txBody>
        </p:sp>
        <p:sp>
          <p:nvSpPr>
            <p:cNvPr id="132109" name="AutoShape 13"/>
            <p:cNvSpPr>
              <a:spLocks/>
            </p:cNvSpPr>
            <p:nvPr/>
          </p:nvSpPr>
          <p:spPr bwMode="auto">
            <a:xfrm>
              <a:off x="4608" y="864"/>
              <a:ext cx="144" cy="480"/>
            </a:xfrm>
            <a:prstGeom prst="rightBrace">
              <a:avLst>
                <a:gd name="adj1" fmla="val 27778"/>
                <a:gd name="adj2" fmla="val 50000"/>
              </a:avLst>
            </a:prstGeom>
            <a:noFill/>
            <a:ln w="19050">
              <a:solidFill>
                <a:srgbClr val="009999"/>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32110" name="Rectangle 14"/>
            <p:cNvSpPr>
              <a:spLocks noChangeArrowheads="1"/>
            </p:cNvSpPr>
            <p:nvPr/>
          </p:nvSpPr>
          <p:spPr bwMode="auto">
            <a:xfrm>
              <a:off x="4752" y="960"/>
              <a:ext cx="719" cy="2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s-ES_tradnl" sz="2000">
                  <a:solidFill>
                    <a:srgbClr val="000000"/>
                  </a:solidFill>
                  <a:latin typeface="Comic Sans MS" charset="0"/>
                  <a:ea typeface="ＭＳ Ｐゴシック" charset="0"/>
                  <a:cs typeface="ＭＳ Ｐゴシック" charset="0"/>
                </a:rPr>
                <a:t>q(p) =</a:t>
              </a:r>
              <a:r>
                <a:rPr lang="es-ES_tradnl" sz="2400">
                  <a:solidFill>
                    <a:srgbClr val="000000"/>
                  </a:solidFill>
                  <a:latin typeface="Times New Roman" charset="0"/>
                  <a:ea typeface="ＭＳ Ｐゴシック" charset="0"/>
                  <a:cs typeface="ＭＳ Ｐゴシック" charset="0"/>
                </a:rPr>
                <a:t> </a:t>
              </a:r>
              <a:r>
                <a:rPr lang="es-ES_tradnl" sz="2000" b="1">
                  <a:solidFill>
                    <a:srgbClr val="000000"/>
                  </a:solidFill>
                  <a:latin typeface="Times New Roman" charset="0"/>
                  <a:ea typeface="ＭＳ Ｐゴシック" charset="0"/>
                  <a:cs typeface="ＭＳ Ｐゴシック" charset="0"/>
                </a:rPr>
                <a:t>+1</a:t>
              </a:r>
              <a:endParaRPr lang="en-US" sz="2000" b="1">
                <a:solidFill>
                  <a:srgbClr val="000000"/>
                </a:solidFill>
                <a:latin typeface="Times New Roman" charset="0"/>
                <a:ea typeface="ＭＳ Ｐゴシック" charset="0"/>
                <a:cs typeface="ＭＳ Ｐゴシック" charset="0"/>
              </a:endParaRPr>
            </a:p>
          </p:txBody>
        </p:sp>
      </p:grpSp>
      <p:sp>
        <p:nvSpPr>
          <p:cNvPr id="132111" name="Rectangle 15"/>
          <p:cNvSpPr>
            <a:spLocks noChangeArrowheads="1"/>
          </p:cNvSpPr>
          <p:nvPr/>
        </p:nvSpPr>
        <p:spPr bwMode="auto">
          <a:xfrm>
            <a:off x="4510549" y="2957513"/>
            <a:ext cx="2540679" cy="584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s-ES" sz="3200" dirty="0">
                <a:solidFill>
                  <a:srgbClr val="0066FF"/>
                </a:solidFill>
                <a:latin typeface="Comic Sans MS" charset="0"/>
                <a:ea typeface="ＭＳ Ｐゴシック" charset="0"/>
                <a:cs typeface="ＭＳ Ｐゴシック" charset="0"/>
              </a:rPr>
              <a:t>... i </a:t>
            </a:r>
            <a:r>
              <a:rPr lang="es-ES" sz="3200" dirty="0" err="1">
                <a:solidFill>
                  <a:srgbClr val="0066FF"/>
                </a:solidFill>
                <a:latin typeface="Comic Sans MS" charset="0"/>
                <a:ea typeface="ＭＳ Ｐゴシック" charset="0"/>
                <a:cs typeface="ＭＳ Ｐゴシック" charset="0"/>
              </a:rPr>
              <a:t>neutron</a:t>
            </a:r>
            <a:r>
              <a:rPr lang="es-ES" sz="3200" dirty="0">
                <a:solidFill>
                  <a:srgbClr val="0066FF"/>
                </a:solidFill>
                <a:latin typeface="Comic Sans MS" charset="0"/>
                <a:ea typeface="ＭＳ Ｐゴシック" charset="0"/>
                <a:cs typeface="ＭＳ Ｐゴシック" charset="0"/>
              </a:rPr>
              <a:t>?</a:t>
            </a:r>
            <a:endParaRPr lang="en-US" sz="3200" dirty="0">
              <a:solidFill>
                <a:srgbClr val="0066FF"/>
              </a:solidFill>
              <a:latin typeface="Comic Sans MS" charset="0"/>
              <a:ea typeface="ＭＳ Ｐゴシック" charset="0"/>
              <a:cs typeface="ＭＳ Ｐゴシック" charset="0"/>
            </a:endParaRPr>
          </a:p>
        </p:txBody>
      </p:sp>
      <p:grpSp>
        <p:nvGrpSpPr>
          <p:cNvPr id="7" name="Group 16"/>
          <p:cNvGrpSpPr>
            <a:grpSpLocks/>
          </p:cNvGrpSpPr>
          <p:nvPr/>
        </p:nvGrpSpPr>
        <p:grpSpPr bwMode="auto">
          <a:xfrm>
            <a:off x="4687766" y="3595688"/>
            <a:ext cx="1371600" cy="1371600"/>
            <a:chOff x="2688" y="2208"/>
            <a:chExt cx="864" cy="864"/>
          </a:xfrm>
        </p:grpSpPr>
        <p:grpSp>
          <p:nvGrpSpPr>
            <p:cNvPr id="8" name="Group 17"/>
            <p:cNvGrpSpPr>
              <a:grpSpLocks/>
            </p:cNvGrpSpPr>
            <p:nvPr/>
          </p:nvGrpSpPr>
          <p:grpSpPr bwMode="auto">
            <a:xfrm>
              <a:off x="2688" y="2208"/>
              <a:ext cx="864" cy="864"/>
              <a:chOff x="2688" y="2208"/>
              <a:chExt cx="864" cy="864"/>
            </a:xfrm>
          </p:grpSpPr>
          <p:grpSp>
            <p:nvGrpSpPr>
              <p:cNvPr id="9" name="Group 18"/>
              <p:cNvGrpSpPr>
                <a:grpSpLocks/>
              </p:cNvGrpSpPr>
              <p:nvPr/>
            </p:nvGrpSpPr>
            <p:grpSpPr bwMode="auto">
              <a:xfrm>
                <a:off x="2688" y="2208"/>
                <a:ext cx="864" cy="864"/>
                <a:chOff x="2688" y="2208"/>
                <a:chExt cx="864" cy="864"/>
              </a:xfrm>
            </p:grpSpPr>
            <p:sp>
              <p:nvSpPr>
                <p:cNvPr id="132115" name="AutoShape 19"/>
                <p:cNvSpPr>
                  <a:spLocks noChangeArrowheads="1"/>
                </p:cNvSpPr>
                <p:nvPr/>
              </p:nvSpPr>
              <p:spPr bwMode="auto">
                <a:xfrm>
                  <a:off x="2688" y="2208"/>
                  <a:ext cx="864" cy="864"/>
                </a:xfrm>
                <a:prstGeom prst="flowChartConnector">
                  <a:avLst/>
                </a:prstGeom>
                <a:solidFill>
                  <a:srgbClr val="FF9966"/>
                </a:solidFill>
                <a:ln w="12700">
                  <a:solidFill>
                    <a:srgbClr val="FF66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32116" name="AutoShape 20"/>
                <p:cNvSpPr>
                  <a:spLocks noChangeArrowheads="1"/>
                </p:cNvSpPr>
                <p:nvPr/>
              </p:nvSpPr>
              <p:spPr bwMode="auto">
                <a:xfrm>
                  <a:off x="2832" y="2400"/>
                  <a:ext cx="240" cy="240"/>
                </a:xfrm>
                <a:prstGeom prst="flowChartConnector">
                  <a:avLst/>
                </a:prstGeom>
                <a:solidFill>
                  <a:srgbClr val="FFCC99"/>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r>
                    <a:rPr lang="es-ES_tradnl" sz="2400">
                      <a:solidFill>
                        <a:srgbClr val="000000"/>
                      </a:solidFill>
                      <a:latin typeface="Times New Roman" charset="0"/>
                      <a:ea typeface="ＭＳ Ｐゴシック" charset="0"/>
                      <a:cs typeface="ＭＳ Ｐゴシック" charset="0"/>
                    </a:rPr>
                    <a:t>d</a:t>
                  </a:r>
                  <a:endParaRPr lang="en-US" sz="2400">
                    <a:solidFill>
                      <a:srgbClr val="000000"/>
                    </a:solidFill>
                    <a:latin typeface="Times New Roman" charset="0"/>
                    <a:ea typeface="ＭＳ Ｐゴシック" charset="0"/>
                    <a:cs typeface="ＭＳ Ｐゴシック" charset="0"/>
                  </a:endParaRPr>
                </a:p>
              </p:txBody>
            </p:sp>
          </p:grpSp>
          <p:sp>
            <p:nvSpPr>
              <p:cNvPr id="132117" name="AutoShape 21"/>
              <p:cNvSpPr>
                <a:spLocks noChangeArrowheads="1"/>
              </p:cNvSpPr>
              <p:nvPr/>
            </p:nvSpPr>
            <p:spPr bwMode="auto">
              <a:xfrm>
                <a:off x="3168" y="2400"/>
                <a:ext cx="240" cy="240"/>
              </a:xfrm>
              <a:prstGeom prst="flowChartConnector">
                <a:avLst/>
              </a:prstGeom>
              <a:solidFill>
                <a:srgbClr val="FFCC99"/>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r>
                  <a:rPr lang="es-ES_tradnl" sz="2400">
                    <a:solidFill>
                      <a:srgbClr val="000000"/>
                    </a:solidFill>
                    <a:latin typeface="Times New Roman" charset="0"/>
                    <a:ea typeface="ＭＳ Ｐゴシック" charset="0"/>
                    <a:cs typeface="ＭＳ Ｐゴシック" charset="0"/>
                  </a:rPr>
                  <a:t>u</a:t>
                </a:r>
                <a:endParaRPr lang="en-US" sz="2400">
                  <a:solidFill>
                    <a:srgbClr val="000000"/>
                  </a:solidFill>
                  <a:latin typeface="Times New Roman" charset="0"/>
                  <a:ea typeface="ＭＳ Ｐゴシック" charset="0"/>
                  <a:cs typeface="ＭＳ Ｐゴシック" charset="0"/>
                </a:endParaRPr>
              </a:p>
            </p:txBody>
          </p:sp>
        </p:grpSp>
        <p:sp>
          <p:nvSpPr>
            <p:cNvPr id="132118" name="AutoShape 22"/>
            <p:cNvSpPr>
              <a:spLocks noChangeArrowheads="1"/>
            </p:cNvSpPr>
            <p:nvPr/>
          </p:nvSpPr>
          <p:spPr bwMode="auto">
            <a:xfrm>
              <a:off x="2976" y="2736"/>
              <a:ext cx="240" cy="240"/>
            </a:xfrm>
            <a:prstGeom prst="flowChartConnector">
              <a:avLst/>
            </a:prstGeom>
            <a:solidFill>
              <a:srgbClr val="FFCC99"/>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r>
                <a:rPr lang="es-ES_tradnl" sz="2400">
                  <a:solidFill>
                    <a:srgbClr val="000000"/>
                  </a:solidFill>
                  <a:latin typeface="Times New Roman" charset="0"/>
                  <a:ea typeface="ＭＳ Ｐゴシック" charset="0"/>
                  <a:cs typeface="ＭＳ Ｐゴシック" charset="0"/>
                </a:rPr>
                <a:t>d</a:t>
              </a:r>
              <a:endParaRPr lang="en-US" sz="2400">
                <a:solidFill>
                  <a:srgbClr val="000000"/>
                </a:solidFill>
                <a:latin typeface="Times New Roman" charset="0"/>
                <a:ea typeface="ＭＳ Ｐゴシック" charset="0"/>
                <a:cs typeface="ＭＳ Ｐゴシック" charset="0"/>
              </a:endParaRPr>
            </a:p>
          </p:txBody>
        </p:sp>
      </p:grpSp>
      <p:sp>
        <p:nvSpPr>
          <p:cNvPr id="132119" name="Rectangle 23"/>
          <p:cNvSpPr>
            <a:spLocks noChangeArrowheads="1"/>
          </p:cNvSpPr>
          <p:nvPr/>
        </p:nvSpPr>
        <p:spPr bwMode="auto">
          <a:xfrm>
            <a:off x="6096007" y="4470400"/>
            <a:ext cx="285603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s-ES_tradnl" sz="2000">
                <a:solidFill>
                  <a:srgbClr val="000000"/>
                </a:solidFill>
                <a:latin typeface="Comic Sans MS" charset="0"/>
                <a:ea typeface="ＭＳ Ｐゴシック" charset="0"/>
                <a:cs typeface="ＭＳ Ｐゴシック" charset="0"/>
              </a:rPr>
              <a:t>q(n) =</a:t>
            </a:r>
            <a:r>
              <a:rPr lang="es-ES_tradnl" sz="2400">
                <a:solidFill>
                  <a:srgbClr val="000000"/>
                </a:solidFill>
                <a:latin typeface="Times New Roman" charset="0"/>
                <a:ea typeface="ＭＳ Ｐゴシック" charset="0"/>
                <a:cs typeface="ＭＳ Ｐゴシック" charset="0"/>
              </a:rPr>
              <a:t> </a:t>
            </a:r>
            <a:r>
              <a:rPr lang="es-ES_tradnl" sz="2000" b="1">
                <a:solidFill>
                  <a:srgbClr val="000000"/>
                </a:solidFill>
                <a:latin typeface="Times New Roman" charset="0"/>
                <a:ea typeface="ＭＳ Ｐゴシック" charset="0"/>
                <a:cs typeface="ＭＳ Ｐゴシック" charset="0"/>
              </a:rPr>
              <a:t>-1/3 - 1/3 + 2/3=</a:t>
            </a:r>
            <a:r>
              <a:rPr lang="es-ES_tradnl" sz="2400">
                <a:solidFill>
                  <a:srgbClr val="000000"/>
                </a:solidFill>
                <a:latin typeface="Times New Roman" charset="0"/>
                <a:ea typeface="ＭＳ Ｐゴシック" charset="0"/>
                <a:cs typeface="ＭＳ Ｐゴシック" charset="0"/>
              </a:rPr>
              <a:t> </a:t>
            </a:r>
            <a:r>
              <a:rPr lang="es-ES_tradnl" sz="2000" b="1">
                <a:solidFill>
                  <a:srgbClr val="000000"/>
                </a:solidFill>
                <a:latin typeface="Times New Roman" charset="0"/>
                <a:ea typeface="ＭＳ Ｐゴシック" charset="0"/>
                <a:cs typeface="ＭＳ Ｐゴシック" charset="0"/>
              </a:rPr>
              <a:t>0</a:t>
            </a:r>
            <a:endParaRPr lang="en-US" sz="2000" b="1">
              <a:solidFill>
                <a:srgbClr val="000000"/>
              </a:solidFill>
              <a:latin typeface="Times New Roman" charset="0"/>
              <a:ea typeface="ＭＳ Ｐゴシック" charset="0"/>
              <a:cs typeface="ＭＳ Ｐゴシック" charset="0"/>
            </a:endParaRPr>
          </a:p>
        </p:txBody>
      </p:sp>
    </p:spTree>
    <p:extLst>
      <p:ext uri="{BB962C8B-B14F-4D97-AF65-F5344CB8AC3E}">
        <p14:creationId xmlns="" xmlns:p14="http://schemas.microsoft.com/office/powerpoint/2010/main" val="3934082838"/>
      </p:ext>
    </p:extLst>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86348"/>
          </a:xfrm>
        </p:spPr>
        <p:txBody>
          <a:bodyPr>
            <a:normAutofit fontScale="90000"/>
          </a:bodyPr>
          <a:lstStyle/>
          <a:p>
            <a:r>
              <a:rPr lang="en-US" dirty="0" err="1" smtClean="0"/>
              <a:t>Rješenje</a:t>
            </a:r>
            <a:r>
              <a:rPr lang="en-US" dirty="0" smtClean="0"/>
              <a:t> </a:t>
            </a:r>
            <a:r>
              <a:rPr lang="en-US" dirty="0" err="1" smtClean="0"/>
              <a:t>problema</a:t>
            </a:r>
            <a:r>
              <a:rPr lang="en-US" dirty="0" smtClean="0"/>
              <a:t> </a:t>
            </a:r>
            <a:r>
              <a:rPr lang="en-US" dirty="0" smtClean="0">
                <a:latin typeface="Symbol" charset="2"/>
                <a:ea typeface="Symbol" charset="2"/>
                <a:cs typeface="Symbol" charset="2"/>
              </a:rPr>
              <a:t>b</a:t>
            </a:r>
            <a:r>
              <a:rPr lang="en-US" dirty="0" smtClean="0"/>
              <a:t> </a:t>
            </a:r>
            <a:r>
              <a:rPr lang="en-US" dirty="0" err="1" smtClean="0"/>
              <a:t>raspada</a:t>
            </a:r>
            <a:r>
              <a:rPr lang="en-US" dirty="0" smtClean="0"/>
              <a:t>: Nova </a:t>
            </a:r>
            <a:r>
              <a:rPr lang="en-US" dirty="0" err="1" smtClean="0"/>
              <a:t>čestica</a:t>
            </a:r>
            <a:r>
              <a:rPr lang="en-US" dirty="0" smtClean="0"/>
              <a:t> = </a:t>
            </a:r>
            <a:r>
              <a:rPr lang="hr-HR" b="1" dirty="0" smtClean="0">
                <a:solidFill>
                  <a:srgbClr val="FF0000"/>
                </a:solidFill>
              </a:rPr>
              <a:t>n</a:t>
            </a:r>
            <a:r>
              <a:rPr lang="en-US" b="1" dirty="0" err="1" smtClean="0">
                <a:solidFill>
                  <a:srgbClr val="FF0000"/>
                </a:solidFill>
              </a:rPr>
              <a:t>eutrino</a:t>
            </a:r>
            <a:r>
              <a:rPr lang="en-US" b="1" dirty="0" smtClean="0">
                <a:solidFill>
                  <a:srgbClr val="FF0000"/>
                </a:solidFill>
              </a:rPr>
              <a:t>!</a:t>
            </a:r>
            <a:endParaRPr lang="en-US" b="1"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solidFill>
                  <a:srgbClr val="000000"/>
                </a:solidFill>
              </a:rPr>
              <a:t>V. Brigljević 		</a:t>
            </a:r>
            <a:endParaRPr lang="en-US" i="0">
              <a:solidFill>
                <a:srgbClr val="000000"/>
              </a:solidFill>
              <a:latin typeface="Times New Roman" charset="0"/>
            </a:endParaRPr>
          </a:p>
        </p:txBody>
      </p:sp>
      <p:sp>
        <p:nvSpPr>
          <p:cNvPr id="5" name="Slide Number Placeholder 4"/>
          <p:cNvSpPr>
            <a:spLocks noGrp="1"/>
          </p:cNvSpPr>
          <p:nvPr>
            <p:ph type="sldNum" sz="quarter" idx="11"/>
          </p:nvPr>
        </p:nvSpPr>
        <p:spPr/>
        <p:txBody>
          <a:bodyPr/>
          <a:lstStyle/>
          <a:p>
            <a:pPr>
              <a:defRPr/>
            </a:pPr>
            <a:fld id="{AFDF0FBB-C053-D14D-AADF-B9CB09830925}" type="slidenum">
              <a:rPr lang="en-US" smtClean="0">
                <a:solidFill>
                  <a:srgbClr val="000000"/>
                </a:solidFill>
              </a:rPr>
              <a:pPr>
                <a:defRPr/>
              </a:pPr>
              <a:t>23</a:t>
            </a:fld>
            <a:endParaRPr lang="en-US">
              <a:solidFill>
                <a:srgbClr val="000000"/>
              </a:solidFill>
            </a:endParaRPr>
          </a:p>
        </p:txBody>
      </p:sp>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434239" y="2699682"/>
            <a:ext cx="4320433" cy="1161869"/>
          </a:xfrm>
          <a:prstGeom prst="rect">
            <a:avLst/>
          </a:prstGeom>
        </p:spPr>
      </p:pic>
      <p:pic>
        <p:nvPicPr>
          <p:cNvPr id="7" name="Picture 6"/>
          <p:cNvPicPr>
            <a:picLocks noChangeAspect="1"/>
          </p:cNvPicPr>
          <p:nvPr/>
        </p:nvPicPr>
        <p:blipFill>
          <a:blip r:embed="rId3" cstate="print"/>
          <a:stretch>
            <a:fillRect/>
          </a:stretch>
        </p:blipFill>
        <p:spPr>
          <a:xfrm>
            <a:off x="1046923" y="4236921"/>
            <a:ext cx="3048000" cy="2070100"/>
          </a:xfrm>
          <a:prstGeom prst="rect">
            <a:avLst/>
          </a:prstGeom>
        </p:spPr>
      </p:pic>
      <p:sp>
        <p:nvSpPr>
          <p:cNvPr id="8" name="TextBox 7"/>
          <p:cNvSpPr txBox="1"/>
          <p:nvPr/>
        </p:nvSpPr>
        <p:spPr>
          <a:xfrm>
            <a:off x="2626772" y="3584386"/>
            <a:ext cx="6279283" cy="523220"/>
          </a:xfrm>
          <a:prstGeom prst="rect">
            <a:avLst/>
          </a:prstGeom>
          <a:noFill/>
        </p:spPr>
        <p:txBody>
          <a:bodyPr wrap="none" rtlCol="0">
            <a:spAutoFit/>
          </a:bodyPr>
          <a:lstStyle/>
          <a:p>
            <a:r>
              <a:rPr lang="en-US" sz="2800" dirty="0" smtClean="0">
                <a:solidFill>
                  <a:schemeClr val="accent2"/>
                </a:solidFill>
              </a:rPr>
              <a:t>SPIN:     0          1      ½      </a:t>
            </a:r>
            <a:r>
              <a:rPr lang="en-US" sz="2800" b="1" dirty="0" smtClean="0">
                <a:solidFill>
                  <a:srgbClr val="FF0000"/>
                </a:solidFill>
              </a:rPr>
              <a:t>½      </a:t>
            </a:r>
            <a:r>
              <a:rPr lang="en-US" sz="2800" b="1" dirty="0" smtClean="0">
                <a:solidFill>
                  <a:srgbClr val="00B050"/>
                </a:solidFill>
              </a:rPr>
              <a:t>: OK!</a:t>
            </a:r>
            <a:endParaRPr lang="en-US" sz="2800" b="1" dirty="0">
              <a:solidFill>
                <a:srgbClr val="00B050"/>
              </a:solidFill>
            </a:endParaRPr>
          </a:p>
        </p:txBody>
      </p:sp>
      <p:sp>
        <p:nvSpPr>
          <p:cNvPr id="9" name="TextBox 8"/>
          <p:cNvSpPr txBox="1"/>
          <p:nvPr/>
        </p:nvSpPr>
        <p:spPr>
          <a:xfrm>
            <a:off x="4694306" y="4236921"/>
            <a:ext cx="3443571" cy="2062103"/>
          </a:xfrm>
          <a:prstGeom prst="rect">
            <a:avLst/>
          </a:prstGeom>
          <a:noFill/>
        </p:spPr>
        <p:txBody>
          <a:bodyPr wrap="none" rtlCol="0">
            <a:spAutoFit/>
          </a:bodyPr>
          <a:lstStyle/>
          <a:p>
            <a:pPr algn="ctr"/>
            <a:r>
              <a:rPr lang="hr-HR" sz="3200" dirty="0" smtClean="0"/>
              <a:t>Otkrili smo </a:t>
            </a:r>
          </a:p>
          <a:p>
            <a:pPr algn="ctr"/>
            <a:r>
              <a:rPr lang="hr-HR" sz="3200" dirty="0">
                <a:solidFill>
                  <a:srgbClr val="FF0000"/>
                </a:solidFill>
              </a:rPr>
              <a:t>n</a:t>
            </a:r>
            <a:r>
              <a:rPr lang="hr-HR" sz="3200" dirty="0" smtClean="0">
                <a:solidFill>
                  <a:srgbClr val="FF0000"/>
                </a:solidFill>
              </a:rPr>
              <a:t>evidljivu česticu</a:t>
            </a:r>
          </a:p>
          <a:p>
            <a:pPr algn="ctr"/>
            <a:r>
              <a:rPr lang="hr-HR" sz="3200" dirty="0" smtClean="0"/>
              <a:t>koristeći isključivo</a:t>
            </a:r>
          </a:p>
          <a:p>
            <a:pPr algn="ctr"/>
            <a:r>
              <a:rPr lang="hr-HR" sz="3200" dirty="0" smtClean="0">
                <a:solidFill>
                  <a:schemeClr val="accent2"/>
                </a:solidFill>
              </a:rPr>
              <a:t>Zakone očuvanja</a:t>
            </a:r>
            <a:endParaRPr lang="hr-HR" sz="3200" dirty="0">
              <a:solidFill>
                <a:schemeClr val="accent2"/>
              </a:solidFill>
            </a:endParaRPr>
          </a:p>
        </p:txBody>
      </p:sp>
      <p:sp>
        <p:nvSpPr>
          <p:cNvPr id="3" name="TextBox 2"/>
          <p:cNvSpPr txBox="1"/>
          <p:nvPr/>
        </p:nvSpPr>
        <p:spPr>
          <a:xfrm>
            <a:off x="132522" y="1459394"/>
            <a:ext cx="8415130" cy="1569660"/>
          </a:xfrm>
          <a:prstGeom prst="rect">
            <a:avLst/>
          </a:prstGeom>
          <a:noFill/>
        </p:spPr>
        <p:txBody>
          <a:bodyPr wrap="square" rtlCol="0">
            <a:spAutoFit/>
          </a:bodyPr>
          <a:lstStyle/>
          <a:p>
            <a:r>
              <a:rPr lang="en-US" sz="2400" dirty="0" smtClean="0"/>
              <a:t>Pauli: u </a:t>
            </a:r>
            <a:r>
              <a:rPr lang="en-US" sz="2400" dirty="0" smtClean="0">
                <a:latin typeface="Symbol" charset="2"/>
                <a:ea typeface="Symbol" charset="2"/>
                <a:cs typeface="Symbol" charset="2"/>
              </a:rPr>
              <a:t>b</a:t>
            </a:r>
            <a:r>
              <a:rPr lang="en-US" sz="2400" dirty="0" smtClean="0"/>
              <a:t> </a:t>
            </a:r>
            <a:r>
              <a:rPr lang="en-US" sz="2400" dirty="0" err="1" smtClean="0"/>
              <a:t>raspadu</a:t>
            </a:r>
            <a:r>
              <a:rPr lang="en-US" sz="2400" dirty="0" smtClean="0"/>
              <a:t> se </a:t>
            </a:r>
            <a:r>
              <a:rPr lang="en-US" sz="2400" dirty="0" err="1" smtClean="0"/>
              <a:t>emitira</a:t>
            </a:r>
            <a:r>
              <a:rPr lang="en-US" sz="2400" dirty="0" smtClean="0"/>
              <a:t> </a:t>
            </a:r>
            <a:r>
              <a:rPr lang="en-US" sz="2400" dirty="0" err="1" smtClean="0"/>
              <a:t>još</a:t>
            </a:r>
            <a:r>
              <a:rPr lang="en-US" sz="2400" dirty="0" smtClean="0"/>
              <a:t> </a:t>
            </a:r>
            <a:r>
              <a:rPr lang="en-US" sz="2400" dirty="0" err="1" smtClean="0"/>
              <a:t>jedna</a:t>
            </a:r>
            <a:r>
              <a:rPr lang="en-US" sz="2400" dirty="0" smtClean="0"/>
              <a:t> </a:t>
            </a:r>
            <a:r>
              <a:rPr lang="en-US" sz="2400" dirty="0" err="1" smtClean="0"/>
              <a:t>čestica</a:t>
            </a:r>
            <a:r>
              <a:rPr lang="en-US" sz="2400" dirty="0"/>
              <a:t>:</a:t>
            </a:r>
            <a:endParaRPr lang="en-US" sz="2400" dirty="0" smtClean="0"/>
          </a:p>
          <a:p>
            <a:pPr marL="285750" indent="-285750">
              <a:buFont typeface="Arial" charset="0"/>
              <a:buChar char="•"/>
            </a:pPr>
            <a:r>
              <a:rPr lang="en-US" sz="2400" dirty="0" err="1" smtClean="0"/>
              <a:t>Neutralna</a:t>
            </a:r>
            <a:endParaRPr lang="en-US" sz="2400" dirty="0" smtClean="0"/>
          </a:p>
          <a:p>
            <a:pPr marL="285750" indent="-285750">
              <a:buFont typeface="Arial" charset="0"/>
              <a:buChar char="•"/>
            </a:pPr>
            <a:r>
              <a:rPr lang="en-US" sz="2400" dirty="0" err="1" smtClean="0"/>
              <a:t>Nevidljiva</a:t>
            </a:r>
            <a:r>
              <a:rPr lang="en-US" sz="2400" dirty="0" smtClean="0"/>
              <a:t> (</a:t>
            </a:r>
            <a:r>
              <a:rPr lang="en-US" sz="2400" dirty="0" err="1" smtClean="0"/>
              <a:t>jako</a:t>
            </a:r>
            <a:r>
              <a:rPr lang="en-US" sz="2400" dirty="0" smtClean="0"/>
              <a:t> </a:t>
            </a:r>
            <a:r>
              <a:rPr lang="en-US" sz="2400" dirty="0" err="1" smtClean="0"/>
              <a:t>slabo</a:t>
            </a:r>
            <a:r>
              <a:rPr lang="en-US" sz="2400" dirty="0" smtClean="0"/>
              <a:t> </a:t>
            </a:r>
            <a:r>
              <a:rPr lang="en-US" sz="2400" dirty="0" err="1" smtClean="0"/>
              <a:t>međudjeluje</a:t>
            </a:r>
            <a:r>
              <a:rPr lang="en-US" sz="2400" dirty="0" smtClean="0"/>
              <a:t>)</a:t>
            </a:r>
          </a:p>
          <a:p>
            <a:pPr marL="285750" indent="-285750">
              <a:buFont typeface="Arial" charset="0"/>
              <a:buChar char="•"/>
            </a:pPr>
            <a:r>
              <a:rPr lang="en-US" sz="2400" dirty="0" err="1" smtClean="0"/>
              <a:t>Polucijelog</a:t>
            </a:r>
            <a:r>
              <a:rPr lang="en-US" sz="2400" dirty="0" smtClean="0"/>
              <a:t> spina</a:t>
            </a:r>
          </a:p>
        </p:txBody>
      </p:sp>
    </p:spTree>
    <p:extLst>
      <p:ext uri="{BB962C8B-B14F-4D97-AF65-F5344CB8AC3E}">
        <p14:creationId xmlns="" xmlns:p14="http://schemas.microsoft.com/office/powerpoint/2010/main" val="52914164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672" y="51487"/>
            <a:ext cx="8893097" cy="1135129"/>
          </a:xfrm>
        </p:spPr>
        <p:txBody>
          <a:bodyPr/>
          <a:lstStyle/>
          <a:p>
            <a:pPr marL="0" indent="0">
              <a:buNone/>
            </a:pPr>
            <a:r>
              <a:rPr lang="ta-IN" sz="2400" dirty="0" smtClean="0">
                <a:solidFill>
                  <a:srgbClr val="660066"/>
                </a:solidFill>
              </a:rPr>
              <a:t>Pauli: “I have done a terrible thing. I have proposed a particle that cannot be detected. It is something no theorist should ever do.”</a:t>
            </a:r>
            <a:endParaRPr lang="en-US" sz="2400" dirty="0">
              <a:solidFill>
                <a:srgbClr val="660066"/>
              </a:solidFill>
            </a:endParaRPr>
          </a:p>
        </p:txBody>
      </p:sp>
      <p:sp>
        <p:nvSpPr>
          <p:cNvPr id="4" name="Footer Placeholder 3"/>
          <p:cNvSpPr>
            <a:spLocks noGrp="1"/>
          </p:cNvSpPr>
          <p:nvPr>
            <p:ph type="ftr" sz="quarter" idx="10"/>
          </p:nvPr>
        </p:nvSpPr>
        <p:spPr/>
        <p:txBody>
          <a:bodyPr/>
          <a:lstStyle/>
          <a:p>
            <a:pPr>
              <a:defRPr/>
            </a:pPr>
            <a:r>
              <a:rPr lang="en-US" smtClean="0">
                <a:solidFill>
                  <a:srgbClr val="000000"/>
                </a:solidFill>
              </a:rPr>
              <a:t>V. Brigljević 		</a:t>
            </a:r>
            <a:endParaRPr lang="en-US" i="0">
              <a:solidFill>
                <a:srgbClr val="000000"/>
              </a:solidFill>
              <a:latin typeface="Times New Roman" charset="0"/>
            </a:endParaRPr>
          </a:p>
        </p:txBody>
      </p:sp>
      <p:sp>
        <p:nvSpPr>
          <p:cNvPr id="5" name="Slide Number Placeholder 4"/>
          <p:cNvSpPr>
            <a:spLocks noGrp="1"/>
          </p:cNvSpPr>
          <p:nvPr>
            <p:ph type="sldNum" sz="quarter" idx="11"/>
          </p:nvPr>
        </p:nvSpPr>
        <p:spPr/>
        <p:txBody>
          <a:bodyPr/>
          <a:lstStyle/>
          <a:p>
            <a:pPr>
              <a:defRPr/>
            </a:pPr>
            <a:fld id="{AFDF0FBB-C053-D14D-AADF-B9CB09830925}" type="slidenum">
              <a:rPr lang="en-US" smtClean="0">
                <a:solidFill>
                  <a:srgbClr val="000000"/>
                </a:solidFill>
              </a:rPr>
              <a:pPr>
                <a:defRPr/>
              </a:pPr>
              <a:t>24</a:t>
            </a:fld>
            <a:endParaRPr lang="en-US">
              <a:solidFill>
                <a:srgbClr val="000000"/>
              </a:solidFill>
            </a:endParaRPr>
          </a:p>
        </p:txBody>
      </p:sp>
      <p:pic>
        <p:nvPicPr>
          <p:cNvPr id="6" name="Picture 5" descr="neutrinoDiscovery.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0161" y="1245264"/>
            <a:ext cx="8953500" cy="5562600"/>
          </a:xfrm>
          <a:prstGeom prst="rect">
            <a:avLst/>
          </a:prstGeom>
        </p:spPr>
      </p:pic>
      <p:sp>
        <p:nvSpPr>
          <p:cNvPr id="7" name="Rectangle 6"/>
          <p:cNvSpPr/>
          <p:nvPr/>
        </p:nvSpPr>
        <p:spPr bwMode="auto">
          <a:xfrm>
            <a:off x="8538299" y="6477643"/>
            <a:ext cx="535362" cy="330317"/>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0000FF"/>
              </a:solidFill>
              <a:effectLst/>
              <a:latin typeface="Arial" charset="0"/>
              <a:ea typeface="ＭＳ Ｐゴシック" charset="0"/>
            </a:endParaRPr>
          </a:p>
        </p:txBody>
      </p:sp>
    </p:spTree>
    <p:extLst>
      <p:ext uri="{BB962C8B-B14F-4D97-AF65-F5344CB8AC3E}">
        <p14:creationId xmlns="" xmlns:p14="http://schemas.microsoft.com/office/powerpoint/2010/main" val="611333848"/>
      </p:ext>
    </p:extLst>
  </p:cSld>
  <p:clrMapOvr>
    <a:masterClrMapping/>
  </p:clrMapOvr>
  <p:transition>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sz="3600" b="1" dirty="0" err="1" smtClean="0"/>
              <a:t>Neutrini</a:t>
            </a:r>
            <a:r>
              <a:rPr lang="en-US" sz="3600" b="1" dirty="0" smtClean="0"/>
              <a:t> pl</a:t>
            </a:r>
            <a:r>
              <a:rPr lang="hr-HR" sz="3600" b="1" dirty="0" smtClean="0"/>
              <a:t>j</a:t>
            </a:r>
            <a:r>
              <a:rPr lang="en-US" sz="3600" b="1" dirty="0" err="1" smtClean="0"/>
              <a:t>uštaju</a:t>
            </a:r>
            <a:r>
              <a:rPr lang="en-US" sz="3600" b="1" dirty="0" smtClean="0"/>
              <a:t> </a:t>
            </a:r>
            <a:r>
              <a:rPr lang="en-US" sz="3600" b="1" dirty="0" err="1" smtClean="0"/>
              <a:t>sa</a:t>
            </a:r>
            <a:r>
              <a:rPr lang="en-US" sz="3600" b="1" dirty="0" smtClean="0"/>
              <a:t> </a:t>
            </a:r>
            <a:r>
              <a:rPr lang="en-US" sz="3600" b="1" dirty="0" err="1" smtClean="0"/>
              <a:t>svih</a:t>
            </a:r>
            <a:r>
              <a:rPr lang="en-US" sz="3600" b="1" dirty="0" smtClean="0"/>
              <a:t> </a:t>
            </a:r>
            <a:r>
              <a:rPr lang="en-US" sz="3600" b="1" dirty="0" err="1" smtClean="0"/>
              <a:t>strana</a:t>
            </a:r>
            <a:endParaRPr lang="en-US" sz="3600" b="1"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V. Brigljević 		</a:t>
            </a:r>
            <a:endParaRPr lang="en-US" i="0">
              <a:solidFill>
                <a:srgbClr val="000000"/>
              </a:solidFill>
              <a:latin typeface="Times New Roman" charset="0"/>
            </a:endParaRPr>
          </a:p>
        </p:txBody>
      </p:sp>
      <p:sp>
        <p:nvSpPr>
          <p:cNvPr id="5" name="Slide Number Placeholder 4"/>
          <p:cNvSpPr>
            <a:spLocks noGrp="1"/>
          </p:cNvSpPr>
          <p:nvPr>
            <p:ph type="sldNum" sz="quarter" idx="11"/>
          </p:nvPr>
        </p:nvSpPr>
        <p:spPr/>
        <p:txBody>
          <a:bodyPr/>
          <a:lstStyle/>
          <a:p>
            <a:pPr>
              <a:defRPr/>
            </a:pPr>
            <a:fld id="{AFDF0FBB-C053-D14D-AADF-B9CB09830925}" type="slidenum">
              <a:rPr lang="en-US" smtClean="0">
                <a:solidFill>
                  <a:srgbClr val="000000"/>
                </a:solidFill>
              </a:rPr>
              <a:pPr>
                <a:defRPr/>
              </a:pPr>
              <a:t>25</a:t>
            </a:fld>
            <a:endParaRPr lang="en-US">
              <a:solidFill>
                <a:srgbClr val="000000"/>
              </a:solidFill>
            </a:endParaRPr>
          </a:p>
        </p:txBody>
      </p:sp>
      <p:pic>
        <p:nvPicPr>
          <p:cNvPr id="4098" name="Picture 2" descr="mage result for su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2728" y="846430"/>
            <a:ext cx="2191872" cy="2191872"/>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descr="mage result for supernova"/>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1843" r="10422"/>
          <a:stretch/>
        </p:blipFill>
        <p:spPr bwMode="auto">
          <a:xfrm>
            <a:off x="3132774" y="946128"/>
            <a:ext cx="2810826" cy="2033926"/>
          </a:xfrm>
          <a:prstGeom prst="rect">
            <a:avLst/>
          </a:prstGeom>
          <a:noFill/>
          <a:extLst>
            <a:ext uri="{909E8E84-426E-40DD-AFC4-6F175D3DCCD1}">
              <a14:hiddenFill xmlns="" xmlns:a14="http://schemas.microsoft.com/office/drawing/2010/main">
                <a:solidFill>
                  <a:srgbClr val="FFFFFF"/>
                </a:solidFill>
              </a14:hiddenFill>
            </a:ext>
          </a:extLst>
        </p:spPr>
      </p:pic>
      <p:pic>
        <p:nvPicPr>
          <p:cNvPr id="4102" name="Picture 6" descr="mage result for big ba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31075" y="1295401"/>
            <a:ext cx="3053275" cy="1526638"/>
          </a:xfrm>
          <a:prstGeom prst="rect">
            <a:avLst/>
          </a:prstGeom>
          <a:noFill/>
          <a:extLst>
            <a:ext uri="{909E8E84-426E-40DD-AFC4-6F175D3DCCD1}">
              <a14:hiddenFill xmlns="" xmlns:a14="http://schemas.microsoft.com/office/drawing/2010/main">
                <a:solidFill>
                  <a:srgbClr val="FFFFFF"/>
                </a:solidFill>
              </a14:hiddenFill>
            </a:ext>
          </a:extLst>
        </p:spPr>
      </p:pic>
      <p:pic>
        <p:nvPicPr>
          <p:cNvPr id="4104" name="Picture 8" descr="elated image"/>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28749" y="4090605"/>
            <a:ext cx="2939688" cy="1469844"/>
          </a:xfrm>
          <a:prstGeom prst="rect">
            <a:avLst/>
          </a:prstGeom>
          <a:noFill/>
          <a:extLst>
            <a:ext uri="{909E8E84-426E-40DD-AFC4-6F175D3DCCD1}">
              <a14:hiddenFill xmlns="" xmlns:a14="http://schemas.microsoft.com/office/drawing/2010/main">
                <a:solidFill>
                  <a:srgbClr val="FFFFFF"/>
                </a:solidFill>
              </a14:hiddenFill>
            </a:ext>
          </a:extLst>
        </p:spPr>
      </p:pic>
      <p:pic>
        <p:nvPicPr>
          <p:cNvPr id="4106" name="Picture 10" descr="mage result for earth"/>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747525" y="4112282"/>
            <a:ext cx="1666090" cy="1667478"/>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322728" y="3264690"/>
            <a:ext cx="1943545" cy="646331"/>
          </a:xfrm>
          <a:prstGeom prst="rect">
            <a:avLst/>
          </a:prstGeom>
          <a:noFill/>
        </p:spPr>
        <p:txBody>
          <a:bodyPr wrap="none" rtlCol="0">
            <a:spAutoFit/>
          </a:bodyPr>
          <a:lstStyle/>
          <a:p>
            <a:r>
              <a:rPr lang="en-US" b="1" dirty="0" err="1" smtClean="0"/>
              <a:t>Sunce</a:t>
            </a:r>
            <a:r>
              <a:rPr lang="en-US" b="1" dirty="0" smtClean="0"/>
              <a:t>: 64 </a:t>
            </a:r>
            <a:r>
              <a:rPr lang="en-US" b="1" dirty="0" err="1" smtClean="0"/>
              <a:t>milijardi</a:t>
            </a:r>
            <a:endParaRPr lang="en-US" b="1" dirty="0" smtClean="0"/>
          </a:p>
          <a:p>
            <a:r>
              <a:rPr lang="en-US" b="1" dirty="0" err="1" smtClean="0"/>
              <a:t>po</a:t>
            </a:r>
            <a:r>
              <a:rPr lang="en-US" b="1" dirty="0" smtClean="0"/>
              <a:t> cm</a:t>
            </a:r>
            <a:r>
              <a:rPr lang="en-US" b="1" baseline="30000" dirty="0" smtClean="0"/>
              <a:t>2</a:t>
            </a:r>
            <a:r>
              <a:rPr lang="en-US" b="1" dirty="0" smtClean="0"/>
              <a:t> </a:t>
            </a:r>
            <a:r>
              <a:rPr lang="en-US" b="1" dirty="0" err="1" smtClean="0"/>
              <a:t>po</a:t>
            </a:r>
            <a:r>
              <a:rPr lang="en-US" b="1" dirty="0" smtClean="0"/>
              <a:t> </a:t>
            </a:r>
            <a:r>
              <a:rPr lang="en-US" b="1" dirty="0" err="1" smtClean="0"/>
              <a:t>sekundi</a:t>
            </a:r>
            <a:endParaRPr lang="en-US" b="1" dirty="0"/>
          </a:p>
        </p:txBody>
      </p:sp>
      <p:sp>
        <p:nvSpPr>
          <p:cNvPr id="12" name="TextBox 11"/>
          <p:cNvSpPr txBox="1"/>
          <p:nvPr/>
        </p:nvSpPr>
        <p:spPr>
          <a:xfrm>
            <a:off x="6271289" y="2978867"/>
            <a:ext cx="2386807" cy="923330"/>
          </a:xfrm>
          <a:prstGeom prst="rect">
            <a:avLst/>
          </a:prstGeom>
          <a:noFill/>
        </p:spPr>
        <p:txBody>
          <a:bodyPr wrap="none" rtlCol="0">
            <a:spAutoFit/>
          </a:bodyPr>
          <a:lstStyle/>
          <a:p>
            <a:r>
              <a:rPr lang="en-US" b="1" dirty="0" err="1" smtClean="0"/>
              <a:t>Veliki</a:t>
            </a:r>
            <a:r>
              <a:rPr lang="en-US" b="1" dirty="0" smtClean="0"/>
              <a:t> </a:t>
            </a:r>
            <a:r>
              <a:rPr lang="en-US" b="1" dirty="0" err="1" smtClean="0"/>
              <a:t>prasak</a:t>
            </a:r>
            <a:r>
              <a:rPr lang="en-US" b="1" dirty="0" smtClean="0"/>
              <a:t>: </a:t>
            </a:r>
          </a:p>
          <a:p>
            <a:r>
              <a:rPr lang="en-US" b="1" dirty="0" smtClean="0"/>
              <a:t>U </a:t>
            </a:r>
            <a:r>
              <a:rPr lang="en-US" b="1" dirty="0" err="1" smtClean="0"/>
              <a:t>svakom</a:t>
            </a:r>
            <a:r>
              <a:rPr lang="en-US" b="1" dirty="0" smtClean="0"/>
              <a:t> cm</a:t>
            </a:r>
            <a:r>
              <a:rPr lang="en-US" b="1" baseline="30000" dirty="0"/>
              <a:t>3</a:t>
            </a:r>
            <a:r>
              <a:rPr lang="en-US" b="1" dirty="0" smtClean="0"/>
              <a:t> </a:t>
            </a:r>
            <a:r>
              <a:rPr lang="en-US" b="1" dirty="0" err="1" smtClean="0"/>
              <a:t>oko</a:t>
            </a:r>
            <a:r>
              <a:rPr lang="en-US" b="1" dirty="0" smtClean="0"/>
              <a:t> 300 </a:t>
            </a:r>
          </a:p>
          <a:p>
            <a:r>
              <a:rPr lang="en-US" b="1" dirty="0" err="1" smtClean="0"/>
              <a:t>neutrina</a:t>
            </a:r>
            <a:endParaRPr lang="en-US" b="1" dirty="0"/>
          </a:p>
        </p:txBody>
      </p:sp>
      <p:sp>
        <p:nvSpPr>
          <p:cNvPr id="13" name="TextBox 12"/>
          <p:cNvSpPr txBox="1"/>
          <p:nvPr/>
        </p:nvSpPr>
        <p:spPr>
          <a:xfrm>
            <a:off x="2897553" y="3077099"/>
            <a:ext cx="3177989" cy="923330"/>
          </a:xfrm>
          <a:prstGeom prst="rect">
            <a:avLst/>
          </a:prstGeom>
          <a:noFill/>
        </p:spPr>
        <p:txBody>
          <a:bodyPr wrap="square" rtlCol="0">
            <a:spAutoFit/>
          </a:bodyPr>
          <a:lstStyle/>
          <a:p>
            <a:r>
              <a:rPr lang="en-US" b="1" dirty="0" smtClean="0"/>
              <a:t>Supernova </a:t>
            </a:r>
            <a:r>
              <a:rPr lang="en-US" b="1" dirty="0" err="1" smtClean="0"/>
              <a:t>iz</a:t>
            </a:r>
            <a:r>
              <a:rPr lang="en-US" b="1" dirty="0" smtClean="0"/>
              <a:t> </a:t>
            </a:r>
            <a:r>
              <a:rPr lang="en-US" b="1" dirty="0" err="1" smtClean="0"/>
              <a:t>naše</a:t>
            </a:r>
            <a:r>
              <a:rPr lang="en-US" b="1" dirty="0" smtClean="0"/>
              <a:t> </a:t>
            </a:r>
            <a:r>
              <a:rPr lang="en-US" b="1" dirty="0" err="1" smtClean="0"/>
              <a:t>galaksije</a:t>
            </a:r>
            <a:r>
              <a:rPr lang="en-US" b="1" dirty="0" smtClean="0"/>
              <a:t>:</a:t>
            </a:r>
          </a:p>
          <a:p>
            <a:r>
              <a:rPr lang="en-US" b="1" dirty="0"/>
              <a:t>5</a:t>
            </a:r>
            <a:r>
              <a:rPr lang="en-US" b="1" dirty="0" smtClean="0"/>
              <a:t> </a:t>
            </a:r>
            <a:r>
              <a:rPr lang="en-US" b="1" dirty="0" err="1" smtClean="0"/>
              <a:t>milijardi</a:t>
            </a:r>
            <a:r>
              <a:rPr lang="en-US" b="1" dirty="0"/>
              <a:t> </a:t>
            </a:r>
            <a:r>
              <a:rPr lang="en-US" b="1" dirty="0" err="1" smtClean="0"/>
              <a:t>po</a:t>
            </a:r>
            <a:r>
              <a:rPr lang="en-US" b="1" dirty="0" smtClean="0"/>
              <a:t> cm</a:t>
            </a:r>
            <a:r>
              <a:rPr lang="en-US" b="1" baseline="30000" dirty="0" smtClean="0"/>
              <a:t>2</a:t>
            </a:r>
            <a:r>
              <a:rPr lang="en-US" b="1" dirty="0" smtClean="0"/>
              <a:t> </a:t>
            </a:r>
            <a:r>
              <a:rPr lang="en-US" b="1" dirty="0" err="1" smtClean="0"/>
              <a:t>svake</a:t>
            </a:r>
            <a:r>
              <a:rPr lang="en-US" b="1" dirty="0" smtClean="0"/>
              <a:t> </a:t>
            </a:r>
            <a:r>
              <a:rPr lang="en-US" b="1" dirty="0" err="1" smtClean="0"/>
              <a:t>sekunde</a:t>
            </a:r>
            <a:r>
              <a:rPr lang="en-US" b="1" dirty="0" smtClean="0"/>
              <a:t> </a:t>
            </a:r>
            <a:r>
              <a:rPr lang="en-US" b="1" dirty="0" err="1" smtClean="0"/>
              <a:t>kroz</a:t>
            </a:r>
            <a:r>
              <a:rPr lang="en-US" b="1" dirty="0" smtClean="0"/>
              <a:t> 10 </a:t>
            </a:r>
            <a:r>
              <a:rPr lang="en-US" b="1" dirty="0" err="1" smtClean="0"/>
              <a:t>sekundi</a:t>
            </a:r>
            <a:endParaRPr lang="en-US" b="1" dirty="0"/>
          </a:p>
        </p:txBody>
      </p:sp>
      <p:sp>
        <p:nvSpPr>
          <p:cNvPr id="14" name="TextBox 13"/>
          <p:cNvSpPr txBox="1"/>
          <p:nvPr/>
        </p:nvSpPr>
        <p:spPr>
          <a:xfrm>
            <a:off x="5509124" y="5857027"/>
            <a:ext cx="3278846" cy="646331"/>
          </a:xfrm>
          <a:prstGeom prst="rect">
            <a:avLst/>
          </a:prstGeom>
          <a:noFill/>
        </p:spPr>
        <p:txBody>
          <a:bodyPr wrap="none" rtlCol="0">
            <a:spAutoFit/>
          </a:bodyPr>
          <a:lstStyle/>
          <a:p>
            <a:r>
              <a:rPr lang="en-US" b="1" dirty="0" err="1" smtClean="0"/>
              <a:t>Geofizički</a:t>
            </a:r>
            <a:r>
              <a:rPr lang="en-US" b="1" dirty="0" smtClean="0"/>
              <a:t> I </a:t>
            </a:r>
            <a:r>
              <a:rPr lang="en-US" b="1" dirty="0" err="1" smtClean="0"/>
              <a:t>atmosferski</a:t>
            </a:r>
            <a:r>
              <a:rPr lang="en-US" b="1" dirty="0" smtClean="0"/>
              <a:t> </a:t>
            </a:r>
            <a:r>
              <a:rPr lang="en-US" b="1" dirty="0" err="1" smtClean="0"/>
              <a:t>neutrini</a:t>
            </a:r>
            <a:r>
              <a:rPr lang="en-US" b="1" dirty="0" smtClean="0"/>
              <a:t>:</a:t>
            </a:r>
          </a:p>
          <a:p>
            <a:r>
              <a:rPr lang="en-US" b="1" dirty="0" smtClean="0"/>
              <a:t>6 </a:t>
            </a:r>
            <a:r>
              <a:rPr lang="en-US" b="1" dirty="0" err="1" smtClean="0"/>
              <a:t>milijuna</a:t>
            </a:r>
            <a:r>
              <a:rPr lang="en-US" b="1" dirty="0" smtClean="0"/>
              <a:t> </a:t>
            </a:r>
            <a:r>
              <a:rPr lang="en-US" b="1" dirty="0" err="1" smtClean="0"/>
              <a:t>po</a:t>
            </a:r>
            <a:r>
              <a:rPr lang="en-US" b="1" dirty="0" smtClean="0"/>
              <a:t> cm</a:t>
            </a:r>
            <a:r>
              <a:rPr lang="en-US" b="1" baseline="30000" dirty="0" smtClean="0"/>
              <a:t>2</a:t>
            </a:r>
            <a:r>
              <a:rPr lang="en-US" b="1" dirty="0" smtClean="0"/>
              <a:t> </a:t>
            </a:r>
            <a:r>
              <a:rPr lang="en-US" b="1" dirty="0" err="1" smtClean="0"/>
              <a:t>svake</a:t>
            </a:r>
            <a:r>
              <a:rPr lang="en-US" b="1" dirty="0" smtClean="0"/>
              <a:t> </a:t>
            </a:r>
            <a:r>
              <a:rPr lang="en-US" b="1" dirty="0" err="1" smtClean="0"/>
              <a:t>sekunde</a:t>
            </a:r>
            <a:endParaRPr lang="en-US" b="1" dirty="0"/>
          </a:p>
        </p:txBody>
      </p:sp>
      <p:sp>
        <p:nvSpPr>
          <p:cNvPr id="15" name="TextBox 14"/>
          <p:cNvSpPr txBox="1"/>
          <p:nvPr/>
        </p:nvSpPr>
        <p:spPr>
          <a:xfrm>
            <a:off x="322728" y="5583132"/>
            <a:ext cx="3751731" cy="923330"/>
          </a:xfrm>
          <a:prstGeom prst="rect">
            <a:avLst/>
          </a:prstGeom>
          <a:noFill/>
        </p:spPr>
        <p:txBody>
          <a:bodyPr wrap="square" rtlCol="0">
            <a:spAutoFit/>
          </a:bodyPr>
          <a:lstStyle/>
          <a:p>
            <a:r>
              <a:rPr lang="en-US" b="1" dirty="0" err="1" smtClean="0"/>
              <a:t>Nuklearke</a:t>
            </a:r>
            <a:r>
              <a:rPr lang="en-US" b="1" dirty="0" smtClean="0"/>
              <a:t>:</a:t>
            </a:r>
          </a:p>
          <a:p>
            <a:r>
              <a:rPr lang="en-US" b="1" dirty="0" err="1" smtClean="0"/>
              <a:t>Oko</a:t>
            </a:r>
            <a:r>
              <a:rPr lang="en-US" b="1" dirty="0" smtClean="0"/>
              <a:t> 100</a:t>
            </a:r>
            <a:r>
              <a:rPr lang="hr-HR" b="1" dirty="0" smtClean="0"/>
              <a:t> </a:t>
            </a:r>
            <a:r>
              <a:rPr lang="en-US" b="1" dirty="0" smtClean="0"/>
              <a:t>000 </a:t>
            </a:r>
            <a:r>
              <a:rPr lang="en-US" b="1" dirty="0" err="1" smtClean="0"/>
              <a:t>po</a:t>
            </a:r>
            <a:r>
              <a:rPr lang="en-US" b="1" dirty="0" smtClean="0"/>
              <a:t> cm</a:t>
            </a:r>
            <a:r>
              <a:rPr lang="en-US" b="1" baseline="30000" dirty="0" smtClean="0"/>
              <a:t>2</a:t>
            </a:r>
            <a:r>
              <a:rPr lang="en-US" b="1" dirty="0" smtClean="0"/>
              <a:t> </a:t>
            </a:r>
            <a:r>
              <a:rPr lang="en-US" b="1" dirty="0" err="1" smtClean="0"/>
              <a:t>svake</a:t>
            </a:r>
            <a:r>
              <a:rPr lang="en-US" b="1" dirty="0" smtClean="0"/>
              <a:t> </a:t>
            </a:r>
            <a:r>
              <a:rPr lang="en-US" b="1" dirty="0" err="1" smtClean="0"/>
              <a:t>sekunde</a:t>
            </a:r>
            <a:r>
              <a:rPr lang="en-US" b="1" dirty="0" smtClean="0"/>
              <a:t> </a:t>
            </a:r>
            <a:r>
              <a:rPr lang="en-US" b="1" dirty="0" err="1" smtClean="0"/>
              <a:t>na</a:t>
            </a:r>
            <a:r>
              <a:rPr lang="en-US" b="1" dirty="0" smtClean="0"/>
              <a:t> 200</a:t>
            </a:r>
            <a:r>
              <a:rPr lang="hr-HR" b="1" dirty="0" smtClean="0"/>
              <a:t> </a:t>
            </a:r>
            <a:r>
              <a:rPr lang="en-US" b="1" dirty="0" smtClean="0"/>
              <a:t>km od </a:t>
            </a:r>
            <a:r>
              <a:rPr lang="en-US" b="1" dirty="0" err="1" smtClean="0"/>
              <a:t>centrale</a:t>
            </a:r>
            <a:endParaRPr lang="en-US" b="1" dirty="0"/>
          </a:p>
        </p:txBody>
      </p:sp>
    </p:spTree>
    <p:extLst>
      <p:ext uri="{BB962C8B-B14F-4D97-AF65-F5344CB8AC3E}">
        <p14:creationId xmlns="" xmlns:p14="http://schemas.microsoft.com/office/powerpoint/2010/main" val="1615654965"/>
      </p:ext>
    </p:extLst>
  </p:cSld>
  <p:clrMapOvr>
    <a:masterClrMapping/>
  </p:clrMapOvr>
  <p:transition>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83" name="Rectangle 9"/>
          <p:cNvSpPr>
            <a:spLocks noGrp="1" noChangeArrowheads="1"/>
          </p:cNvSpPr>
          <p:nvPr>
            <p:ph type="title"/>
          </p:nvPr>
        </p:nvSpPr>
        <p:spPr>
          <a:xfrm>
            <a:off x="0" y="0"/>
            <a:ext cx="9144000" cy="1248508"/>
          </a:xfrm>
        </p:spPr>
        <p:txBody>
          <a:bodyPr>
            <a:normAutofit fontScale="90000"/>
          </a:bodyPr>
          <a:lstStyle/>
          <a:p>
            <a:r>
              <a:rPr lang="en-US" dirty="0" err="1" smtClean="0">
                <a:latin typeface="Arial" charset="0"/>
                <a:ea typeface="ＭＳ Ｐゴシック" charset="0"/>
                <a:cs typeface="ＭＳ Ｐゴシック" charset="0"/>
              </a:rPr>
              <a:t>Snopovi</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u </a:t>
            </a:r>
            <a:r>
              <a:rPr lang="en-US" dirty="0" err="1" smtClean="0">
                <a:latin typeface="Arial" charset="0"/>
                <a:ea typeface="ＭＳ Ｐゴシック" charset="0"/>
                <a:cs typeface="ＭＳ Ｐゴシック" charset="0"/>
              </a:rPr>
              <a:t>borbi</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protiv</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raka</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hadronska</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terapija</a:t>
            </a:r>
            <a:endParaRPr lang="en-US" dirty="0">
              <a:latin typeface="Arial" charset="0"/>
              <a:ea typeface="ＭＳ Ｐゴシック" charset="0"/>
              <a:cs typeface="ＭＳ Ｐゴシック" charset="0"/>
            </a:endParaRPr>
          </a:p>
        </p:txBody>
      </p:sp>
      <p:pic>
        <p:nvPicPr>
          <p:cNvPr id="518146" name="Picture 2" descr="otivation- amplification of the ion radiation effects in the tumo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44994" y="2442415"/>
            <a:ext cx="6314548" cy="4151816"/>
          </a:xfrm>
          <a:prstGeom prst="rect">
            <a:avLst/>
          </a:prstGeom>
          <a:noFill/>
          <a:extLst>
            <a:ext uri="{909E8E84-426E-40DD-AFC4-6F175D3DCCD1}">
              <a14:hiddenFill xmlns="" xmlns:a14="http://schemas.microsoft.com/office/drawing/2010/main">
                <a:solidFill>
                  <a:srgbClr val="FFFFFF"/>
                </a:solidFill>
              </a14:hiddenFill>
            </a:ext>
          </a:extLst>
        </p:spPr>
      </p:pic>
      <p:pic>
        <p:nvPicPr>
          <p:cNvPr id="518148" name="Picture 4" descr="http://envision.web.cern.ch/ENVISION/images/PET_HR-cropped-SN-homepage.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1302296"/>
            <a:ext cx="4386949" cy="149331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26821994"/>
      </p:ext>
    </p:extLst>
  </p:cSld>
  <p:clrMapOvr>
    <a:masterClrMapping/>
  </p:clrMapOvr>
  <p:transition>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Elektroslabo</a:t>
            </a:r>
            <a:r>
              <a:rPr lang="en-US" dirty="0" smtClean="0"/>
              <a:t> </a:t>
            </a:r>
            <a:r>
              <a:rPr lang="en-US" dirty="0" err="1" smtClean="0"/>
              <a:t>ujedinjenje</a:t>
            </a:r>
            <a:endParaRPr lang="en-US" dirty="0"/>
          </a:p>
        </p:txBody>
      </p:sp>
      <p:grpSp>
        <p:nvGrpSpPr>
          <p:cNvPr id="3" name="Group 3"/>
          <p:cNvGrpSpPr>
            <a:grpSpLocks/>
          </p:cNvGrpSpPr>
          <p:nvPr/>
        </p:nvGrpSpPr>
        <p:grpSpPr bwMode="auto">
          <a:xfrm>
            <a:off x="523277" y="1827151"/>
            <a:ext cx="2221716" cy="1354011"/>
            <a:chOff x="144" y="720"/>
            <a:chExt cx="2661" cy="1650"/>
          </a:xfrm>
        </p:grpSpPr>
        <p:pic>
          <p:nvPicPr>
            <p:cNvPr id="4" name="Picture 4" descr="lightni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4" y="720"/>
              <a:ext cx="1676" cy="126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 name="Picture 5" descr="dsot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80" y="1152"/>
              <a:ext cx="1125"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6"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44" y="1440"/>
              <a:ext cx="1536" cy="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pic>
      </p:grpSp>
      <p:sp>
        <p:nvSpPr>
          <p:cNvPr id="7" name="Right Brace 6"/>
          <p:cNvSpPr/>
          <p:nvPr/>
        </p:nvSpPr>
        <p:spPr bwMode="auto">
          <a:xfrm>
            <a:off x="3245557" y="1336862"/>
            <a:ext cx="1072444" cy="5142962"/>
          </a:xfrm>
          <a:prstGeom prst="rightBrace">
            <a:avLst/>
          </a:prstGeom>
          <a:noFill/>
          <a:ln w="571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400">
              <a:solidFill>
                <a:srgbClr val="0000FF"/>
              </a:solidFill>
              <a:latin typeface="Arial" charset="0"/>
              <a:ea typeface="ＭＳ Ｐゴシック" charset="0"/>
            </a:endParaRPr>
          </a:p>
        </p:txBody>
      </p:sp>
      <p:pic>
        <p:nvPicPr>
          <p:cNvPr id="9" name="Picture 8" descr="carbon14decay.jp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51306" y="4259540"/>
            <a:ext cx="3245557" cy="1203094"/>
          </a:xfrm>
          <a:prstGeom prst="rect">
            <a:avLst/>
          </a:prstGeom>
        </p:spPr>
      </p:pic>
      <p:sp>
        <p:nvSpPr>
          <p:cNvPr id="11" name="Rectangle 10"/>
          <p:cNvSpPr/>
          <p:nvPr/>
        </p:nvSpPr>
        <p:spPr>
          <a:xfrm>
            <a:off x="1385011" y="3101904"/>
            <a:ext cx="589074" cy="923330"/>
          </a:xfrm>
          <a:prstGeom prst="rect">
            <a:avLst/>
          </a:prstGeom>
        </p:spPr>
        <p:txBody>
          <a:bodyPr wrap="none">
            <a:spAutoFit/>
          </a:bodyPr>
          <a:lstStyle/>
          <a:p>
            <a:pPr algn="ctr"/>
            <a:r>
              <a:rPr lang="en-US" sz="5400" b="1" dirty="0">
                <a:ln w="12700">
                  <a:solidFill>
                    <a:srgbClr val="000000">
                      <a:satMod val="155000"/>
                    </a:srgbClr>
                  </a:solidFill>
                  <a:prstDash val="solid"/>
                </a:ln>
                <a:solidFill>
                  <a:srgbClr val="FF0000"/>
                </a:solidFill>
                <a:effectLst>
                  <a:glow rad="139700">
                    <a:srgbClr val="3333CC">
                      <a:satMod val="175000"/>
                      <a:alpha val="40000"/>
                    </a:srgbClr>
                  </a:glow>
                  <a:outerShdw blurRad="41275" dist="20320" dir="1800000" algn="tl" rotWithShape="0">
                    <a:srgbClr val="000000">
                      <a:alpha val="40000"/>
                    </a:srgbClr>
                  </a:outerShdw>
                </a:effectLst>
                <a:latin typeface="Arial"/>
              </a:rPr>
              <a:t>+</a:t>
            </a:r>
          </a:p>
        </p:txBody>
      </p:sp>
      <p:sp>
        <p:nvSpPr>
          <p:cNvPr id="12" name="TextBox 11"/>
          <p:cNvSpPr txBox="1"/>
          <p:nvPr/>
        </p:nvSpPr>
        <p:spPr>
          <a:xfrm>
            <a:off x="136273" y="1219152"/>
            <a:ext cx="3257998" cy="523220"/>
          </a:xfrm>
          <a:prstGeom prst="rect">
            <a:avLst/>
          </a:prstGeom>
          <a:noFill/>
        </p:spPr>
        <p:txBody>
          <a:bodyPr wrap="none" rtlCol="0">
            <a:spAutoFit/>
          </a:bodyPr>
          <a:lstStyle/>
          <a:p>
            <a:r>
              <a:rPr lang="en-US" sz="2800" dirty="0" err="1" smtClean="0">
                <a:solidFill>
                  <a:srgbClr val="000000"/>
                </a:solidFill>
                <a:latin typeface="Arial"/>
              </a:rPr>
              <a:t>Elektromagnetizam</a:t>
            </a:r>
            <a:endParaRPr lang="en-US" sz="2800" dirty="0">
              <a:solidFill>
                <a:srgbClr val="000000"/>
              </a:solidFill>
              <a:latin typeface="Arial"/>
            </a:endParaRPr>
          </a:p>
        </p:txBody>
      </p:sp>
      <p:sp>
        <p:nvSpPr>
          <p:cNvPr id="13" name="TextBox 12"/>
          <p:cNvSpPr txBox="1"/>
          <p:nvPr/>
        </p:nvSpPr>
        <p:spPr>
          <a:xfrm>
            <a:off x="574945" y="3787447"/>
            <a:ext cx="2819326" cy="523220"/>
          </a:xfrm>
          <a:prstGeom prst="rect">
            <a:avLst/>
          </a:prstGeom>
          <a:noFill/>
        </p:spPr>
        <p:txBody>
          <a:bodyPr wrap="none" rtlCol="0">
            <a:spAutoFit/>
          </a:bodyPr>
          <a:lstStyle/>
          <a:p>
            <a:r>
              <a:rPr lang="en-US" sz="2800" dirty="0" err="1" smtClean="0">
                <a:solidFill>
                  <a:srgbClr val="000000"/>
                </a:solidFill>
                <a:latin typeface="Arial"/>
              </a:rPr>
              <a:t>Slabe</a:t>
            </a:r>
            <a:r>
              <a:rPr lang="en-US" sz="2800" dirty="0" smtClean="0">
                <a:solidFill>
                  <a:srgbClr val="000000"/>
                </a:solidFill>
                <a:latin typeface="Arial"/>
              </a:rPr>
              <a:t> </a:t>
            </a:r>
            <a:r>
              <a:rPr lang="en-US" sz="2800" dirty="0" err="1" smtClean="0">
                <a:solidFill>
                  <a:srgbClr val="000000"/>
                </a:solidFill>
                <a:latin typeface="Arial"/>
              </a:rPr>
              <a:t>interakcije</a:t>
            </a:r>
            <a:endParaRPr lang="en-US" sz="2800" dirty="0">
              <a:solidFill>
                <a:srgbClr val="000000"/>
              </a:solidFill>
              <a:latin typeface="Arial"/>
            </a:endParaRPr>
          </a:p>
        </p:txBody>
      </p:sp>
      <p:pic>
        <p:nvPicPr>
          <p:cNvPr id="14" name="Picture 13" descr="Sun.gif"/>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328656" y="5195698"/>
            <a:ext cx="1144554" cy="1058891"/>
          </a:xfrm>
          <a:prstGeom prst="rect">
            <a:avLst/>
          </a:prstGeom>
        </p:spPr>
      </p:pic>
      <p:sp>
        <p:nvSpPr>
          <p:cNvPr id="15" name="Rectangle 3"/>
          <p:cNvSpPr txBox="1">
            <a:spLocks noChangeArrowheads="1"/>
          </p:cNvSpPr>
          <p:nvPr/>
        </p:nvSpPr>
        <p:spPr bwMode="auto">
          <a:xfrm>
            <a:off x="4629615" y="1578616"/>
            <a:ext cx="4312788" cy="2568295"/>
          </a:xfrm>
          <a:prstGeom prst="rect">
            <a:avLst/>
          </a:prstGeom>
          <a:noFill/>
          <a:ln w="9525">
            <a:solidFill>
              <a:srgbClr val="FF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accent2"/>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98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a:lstStyle>
          <a:p>
            <a:pPr eaLnBrk="1" hangingPunct="1"/>
            <a:r>
              <a:rPr lang="en-US" sz="2400" dirty="0" err="1" smtClean="0">
                <a:solidFill>
                  <a:srgbClr val="000000"/>
                </a:solidFill>
                <a:latin typeface="Verdana"/>
                <a:cs typeface="Verdana"/>
              </a:rPr>
              <a:t>Zajedni</a:t>
            </a:r>
            <a:r>
              <a:rPr lang="ta-IN" sz="2400" dirty="0" smtClean="0">
                <a:solidFill>
                  <a:srgbClr val="000000"/>
                </a:solidFill>
                <a:latin typeface="Verdana"/>
                <a:cs typeface="Verdana"/>
              </a:rPr>
              <a:t>čki izvor za elektromagnetsku i slabu silu</a:t>
            </a:r>
          </a:p>
          <a:p>
            <a:pPr eaLnBrk="1" hangingPunct="1"/>
            <a:r>
              <a:rPr lang="ta-IN" sz="2400" dirty="0" smtClean="0">
                <a:solidFill>
                  <a:srgbClr val="000000"/>
                </a:solidFill>
                <a:latin typeface="Verdana"/>
                <a:cs typeface="Verdana"/>
              </a:rPr>
              <a:t>Elektroslaba teorija temeljena na principu simetrije između 2 sile</a:t>
            </a:r>
            <a:endParaRPr lang="en-US" sz="1600" dirty="0">
              <a:solidFill>
                <a:srgbClr val="000000"/>
              </a:solidFill>
              <a:latin typeface="Verdana"/>
              <a:cs typeface="Verdana"/>
            </a:endParaRPr>
          </a:p>
        </p:txBody>
      </p:sp>
      <p:pic>
        <p:nvPicPr>
          <p:cNvPr id="18" name="Picture 17" descr="smcup.jpe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5449015" y="4908251"/>
            <a:ext cx="2357321" cy="1653643"/>
          </a:xfrm>
          <a:prstGeom prst="rect">
            <a:avLst/>
          </a:prstGeom>
        </p:spPr>
      </p:pic>
      <p:sp>
        <p:nvSpPr>
          <p:cNvPr id="19" name="Down Arrow 18"/>
          <p:cNvSpPr/>
          <p:nvPr/>
        </p:nvSpPr>
        <p:spPr bwMode="auto">
          <a:xfrm>
            <a:off x="6247933" y="4259662"/>
            <a:ext cx="696490" cy="64858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1600" b="1">
              <a:solidFill>
                <a:srgbClr val="000000"/>
              </a:solidFill>
              <a:latin typeface="Arial" charset="0"/>
            </a:endParaRPr>
          </a:p>
        </p:txBody>
      </p:sp>
      <p:sp>
        <p:nvSpPr>
          <p:cNvPr id="20" name="TextBox 19"/>
          <p:cNvSpPr txBox="1"/>
          <p:nvPr/>
        </p:nvSpPr>
        <p:spPr>
          <a:xfrm>
            <a:off x="4410087" y="1168310"/>
            <a:ext cx="3578474" cy="461665"/>
          </a:xfrm>
          <a:prstGeom prst="rect">
            <a:avLst/>
          </a:prstGeom>
          <a:solidFill>
            <a:srgbClr val="FFFF00"/>
          </a:solidFill>
        </p:spPr>
        <p:txBody>
          <a:bodyPr wrap="none" rtlCol="0">
            <a:spAutoFit/>
          </a:bodyPr>
          <a:lstStyle/>
          <a:p>
            <a:r>
              <a:rPr lang="ta-IN" sz="2400" b="1" dirty="0" smtClean="0">
                <a:solidFill>
                  <a:srgbClr val="000000"/>
                </a:solidFill>
                <a:latin typeface="Verdana"/>
                <a:cs typeface="Verdana"/>
              </a:rPr>
              <a:t>Elektroslaba teorija</a:t>
            </a:r>
            <a:endParaRPr lang="en-US" sz="2400" b="1" dirty="0">
              <a:solidFill>
                <a:srgbClr val="000000"/>
              </a:solidFill>
              <a:latin typeface="Verdana"/>
              <a:cs typeface="Verdana"/>
            </a:endParaRPr>
          </a:p>
        </p:txBody>
      </p:sp>
    </p:spTree>
    <p:extLst>
      <p:ext uri="{BB962C8B-B14F-4D97-AF65-F5344CB8AC3E}">
        <p14:creationId xmlns="" xmlns:p14="http://schemas.microsoft.com/office/powerpoint/2010/main" val="4085773111"/>
      </p:ext>
    </p:extLst>
  </p:cSld>
  <p:clrMapOvr>
    <a:masterClrMapping/>
  </p:clrMapOvr>
  <p:transition>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Čestice</a:t>
            </a:r>
            <a:r>
              <a:rPr lang="en-US" dirty="0" smtClean="0"/>
              <a:t> </a:t>
            </a:r>
            <a:r>
              <a:rPr lang="en-US" dirty="0" err="1" smtClean="0"/>
              <a:t>Standardnog</a:t>
            </a:r>
            <a:r>
              <a:rPr lang="en-US" dirty="0" smtClean="0"/>
              <a:t> </a:t>
            </a:r>
            <a:r>
              <a:rPr lang="en-US" dirty="0" err="1" smtClean="0"/>
              <a:t>modela</a:t>
            </a:r>
            <a:endParaRPr lang="en-US" dirty="0"/>
          </a:p>
        </p:txBody>
      </p:sp>
      <p:pic>
        <p:nvPicPr>
          <p:cNvPr id="3" name="Picture 2"/>
          <p:cNvPicPr>
            <a:picLocks noChangeAspect="1"/>
          </p:cNvPicPr>
          <p:nvPr/>
        </p:nvPicPr>
        <p:blipFill>
          <a:blip r:embed="rId2" cstate="print"/>
          <a:stretch>
            <a:fillRect/>
          </a:stretch>
        </p:blipFill>
        <p:spPr>
          <a:xfrm>
            <a:off x="40001" y="1567870"/>
            <a:ext cx="6260191" cy="4386949"/>
          </a:xfrm>
          <a:prstGeom prst="rect">
            <a:avLst/>
          </a:prstGeom>
        </p:spPr>
      </p:pic>
      <p:sp>
        <p:nvSpPr>
          <p:cNvPr id="4" name="Rounded Rectangle 3"/>
          <p:cNvSpPr/>
          <p:nvPr/>
        </p:nvSpPr>
        <p:spPr bwMode="auto">
          <a:xfrm>
            <a:off x="571752" y="3960751"/>
            <a:ext cx="2060537" cy="997034"/>
          </a:xfrm>
          <a:prstGeom prst="roundRect">
            <a:avLst/>
          </a:prstGeom>
          <a:solidFill>
            <a:srgbClr val="FF0000">
              <a:alpha val="27000"/>
            </a:srgbClr>
          </a:solidFill>
          <a:ln w="9525"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fontAlgn="base">
              <a:spcBef>
                <a:spcPct val="0"/>
              </a:spcBef>
              <a:spcAft>
                <a:spcPct val="0"/>
              </a:spcAft>
            </a:pPr>
            <a:endParaRPr lang="en-US" sz="1477" b="1">
              <a:solidFill>
                <a:srgbClr val="000000"/>
              </a:solidFill>
              <a:ea typeface="ＭＳ Ｐゴシック" charset="0"/>
              <a:cs typeface="ＭＳ Ｐゴシック" charset="0"/>
            </a:endParaRPr>
          </a:p>
        </p:txBody>
      </p:sp>
      <p:sp>
        <p:nvSpPr>
          <p:cNvPr id="5" name="Rounded Rectangle 4"/>
          <p:cNvSpPr/>
          <p:nvPr/>
        </p:nvSpPr>
        <p:spPr bwMode="auto">
          <a:xfrm>
            <a:off x="3695791" y="3030186"/>
            <a:ext cx="1129972" cy="930565"/>
          </a:xfrm>
          <a:prstGeom prst="roundRect">
            <a:avLst/>
          </a:prstGeom>
          <a:solidFill>
            <a:srgbClr val="FF0000">
              <a:alpha val="27000"/>
            </a:srgbClr>
          </a:solidFill>
          <a:ln w="9525"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fontAlgn="base">
              <a:spcBef>
                <a:spcPct val="0"/>
              </a:spcBef>
              <a:spcAft>
                <a:spcPct val="0"/>
              </a:spcAft>
            </a:pPr>
            <a:endParaRPr lang="en-US" sz="1477" b="1">
              <a:solidFill>
                <a:srgbClr val="000000"/>
              </a:solidFill>
              <a:ea typeface="ＭＳ Ｐゴシック" charset="0"/>
              <a:cs typeface="ＭＳ Ｐゴシック" charset="0"/>
            </a:endParaRPr>
          </a:p>
        </p:txBody>
      </p:sp>
      <p:sp>
        <p:nvSpPr>
          <p:cNvPr id="7" name="Rounded Rectangle 6"/>
          <p:cNvSpPr/>
          <p:nvPr/>
        </p:nvSpPr>
        <p:spPr bwMode="auto">
          <a:xfrm>
            <a:off x="638221" y="2063790"/>
            <a:ext cx="3057570" cy="1830492"/>
          </a:xfrm>
          <a:prstGeom prst="roundRect">
            <a:avLst/>
          </a:prstGeom>
          <a:solidFill>
            <a:srgbClr val="0070C0">
              <a:alpha val="27000"/>
            </a:srgbClr>
          </a:solidFill>
          <a:ln w="9525"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fontAlgn="base">
              <a:spcBef>
                <a:spcPct val="0"/>
              </a:spcBef>
              <a:spcAft>
                <a:spcPct val="0"/>
              </a:spcAft>
            </a:pPr>
            <a:endParaRPr lang="en-US" sz="1477" b="1">
              <a:solidFill>
                <a:srgbClr val="000000"/>
              </a:solidFill>
              <a:ea typeface="ＭＳ Ｐゴシック" charset="0"/>
              <a:cs typeface="ＭＳ Ｐゴシック" charset="0"/>
            </a:endParaRPr>
          </a:p>
        </p:txBody>
      </p:sp>
      <p:sp>
        <p:nvSpPr>
          <p:cNvPr id="8" name="Rounded Rectangle 7"/>
          <p:cNvSpPr/>
          <p:nvPr/>
        </p:nvSpPr>
        <p:spPr bwMode="auto">
          <a:xfrm>
            <a:off x="3695791" y="2063790"/>
            <a:ext cx="1129972" cy="966397"/>
          </a:xfrm>
          <a:prstGeom prst="roundRect">
            <a:avLst/>
          </a:prstGeom>
          <a:solidFill>
            <a:srgbClr val="0070C0">
              <a:alpha val="27000"/>
            </a:srgbClr>
          </a:solidFill>
          <a:ln w="9525"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fontAlgn="base">
              <a:spcBef>
                <a:spcPct val="0"/>
              </a:spcBef>
              <a:spcAft>
                <a:spcPct val="0"/>
              </a:spcAft>
            </a:pPr>
            <a:endParaRPr lang="en-US" sz="1477" b="1">
              <a:solidFill>
                <a:srgbClr val="000000"/>
              </a:solidFill>
              <a:ea typeface="ＭＳ Ｐゴシック" charset="0"/>
              <a:cs typeface="ＭＳ Ｐゴシック" charset="0"/>
            </a:endParaRPr>
          </a:p>
        </p:txBody>
      </p:sp>
      <p:sp>
        <p:nvSpPr>
          <p:cNvPr id="10" name="Rounded Rectangle 9"/>
          <p:cNvSpPr/>
          <p:nvPr/>
        </p:nvSpPr>
        <p:spPr bwMode="auto">
          <a:xfrm>
            <a:off x="2652727" y="3960751"/>
            <a:ext cx="1043065" cy="997034"/>
          </a:xfrm>
          <a:prstGeom prst="roundRect">
            <a:avLst/>
          </a:prstGeom>
          <a:solidFill>
            <a:srgbClr val="7030A0">
              <a:alpha val="27000"/>
            </a:srgbClr>
          </a:solidFill>
          <a:ln w="9525"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fontAlgn="base">
              <a:spcBef>
                <a:spcPct val="0"/>
              </a:spcBef>
              <a:spcAft>
                <a:spcPct val="0"/>
              </a:spcAft>
            </a:pPr>
            <a:endParaRPr lang="en-US" sz="1477" b="1">
              <a:solidFill>
                <a:srgbClr val="000000"/>
              </a:solidFill>
              <a:ea typeface="ＭＳ Ｐゴシック" charset="0"/>
              <a:cs typeface="ＭＳ Ｐゴシック" charset="0"/>
            </a:endParaRPr>
          </a:p>
        </p:txBody>
      </p:sp>
      <p:sp>
        <p:nvSpPr>
          <p:cNvPr id="11" name="Rounded Rectangle 10"/>
          <p:cNvSpPr/>
          <p:nvPr/>
        </p:nvSpPr>
        <p:spPr bwMode="auto">
          <a:xfrm>
            <a:off x="3716230" y="3960751"/>
            <a:ext cx="1043065" cy="1994068"/>
          </a:xfrm>
          <a:prstGeom prst="roundRect">
            <a:avLst/>
          </a:prstGeom>
          <a:solidFill>
            <a:srgbClr val="7030A0">
              <a:alpha val="27000"/>
            </a:srgbClr>
          </a:solidFill>
          <a:ln w="9525"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fontAlgn="base">
              <a:spcBef>
                <a:spcPct val="0"/>
              </a:spcBef>
              <a:spcAft>
                <a:spcPct val="0"/>
              </a:spcAft>
            </a:pPr>
            <a:endParaRPr lang="en-US" sz="1477" b="1">
              <a:solidFill>
                <a:srgbClr val="000000"/>
              </a:solidFill>
              <a:ea typeface="ＭＳ Ｐゴシック" charset="0"/>
              <a:cs typeface="ＭＳ Ｐゴシック" charset="0"/>
            </a:endParaRPr>
          </a:p>
        </p:txBody>
      </p:sp>
      <p:sp>
        <p:nvSpPr>
          <p:cNvPr id="12" name="Rounded Rectangle 11"/>
          <p:cNvSpPr/>
          <p:nvPr/>
        </p:nvSpPr>
        <p:spPr bwMode="auto">
          <a:xfrm>
            <a:off x="4846202" y="2063790"/>
            <a:ext cx="1022627" cy="966397"/>
          </a:xfrm>
          <a:prstGeom prst="roundRect">
            <a:avLst/>
          </a:prstGeom>
          <a:solidFill>
            <a:srgbClr val="7030A0">
              <a:alpha val="27000"/>
            </a:srgbClr>
          </a:solidFill>
          <a:ln w="9525"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fontAlgn="base">
              <a:spcBef>
                <a:spcPct val="0"/>
              </a:spcBef>
              <a:spcAft>
                <a:spcPct val="0"/>
              </a:spcAft>
            </a:pPr>
            <a:endParaRPr lang="en-US" sz="1477" b="1">
              <a:solidFill>
                <a:srgbClr val="000000"/>
              </a:solidFill>
              <a:ea typeface="ＭＳ Ｐゴシック" charset="0"/>
              <a:cs typeface="ＭＳ Ｐゴシック" charset="0"/>
            </a:endParaRPr>
          </a:p>
        </p:txBody>
      </p:sp>
      <p:sp>
        <p:nvSpPr>
          <p:cNvPr id="14" name="Rounded Rectangle 13"/>
          <p:cNvSpPr/>
          <p:nvPr/>
        </p:nvSpPr>
        <p:spPr bwMode="auto">
          <a:xfrm>
            <a:off x="571752" y="4953026"/>
            <a:ext cx="3078008" cy="1001792"/>
          </a:xfrm>
          <a:prstGeom prst="roundRect">
            <a:avLst/>
          </a:prstGeom>
          <a:solidFill>
            <a:srgbClr val="FFFF00">
              <a:alpha val="27000"/>
            </a:srgbClr>
          </a:solidFill>
          <a:ln w="9525"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fontAlgn="base">
              <a:spcBef>
                <a:spcPct val="0"/>
              </a:spcBef>
              <a:spcAft>
                <a:spcPct val="0"/>
              </a:spcAft>
            </a:pPr>
            <a:endParaRPr lang="en-US" sz="1477" b="1">
              <a:solidFill>
                <a:srgbClr val="000000"/>
              </a:solidFill>
              <a:ea typeface="ＭＳ Ｐゴシック" charset="0"/>
              <a:cs typeface="ＭＳ Ｐゴシック" charset="0"/>
            </a:endParaRPr>
          </a:p>
        </p:txBody>
      </p:sp>
    </p:spTree>
    <p:extLst>
      <p:ext uri="{BB962C8B-B14F-4D97-AF65-F5344CB8AC3E}">
        <p14:creationId xmlns="" xmlns:p14="http://schemas.microsoft.com/office/powerpoint/2010/main" val="78234599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itle 1"/>
          <p:cNvSpPr>
            <a:spLocks noGrp="1"/>
          </p:cNvSpPr>
          <p:nvPr>
            <p:ph type="title"/>
          </p:nvPr>
        </p:nvSpPr>
        <p:spPr/>
        <p:txBody>
          <a:bodyPr/>
          <a:lstStyle/>
          <a:p>
            <a:endParaRPr lang="en-US" altLang="en-US" dirty="0">
              <a:ea typeface="ＭＳ Ｐゴシック" charset="-128"/>
            </a:endParaRPr>
          </a:p>
        </p:txBody>
      </p:sp>
      <p:pic>
        <p:nvPicPr>
          <p:cNvPr id="157698" name="Content Placeholder 4"/>
          <p:cNvPicPr>
            <a:picLocks noGrp="1" noChangeAspect="1"/>
          </p:cNvPicPr>
          <p:nvPr>
            <p:ph idx="1"/>
          </p:nvPr>
        </p:nvPicPr>
        <p:blipFill>
          <a:blip r:embed="rId2" cstate="print">
            <a:extLst>
              <a:ext uri="{28A0092B-C50C-407E-A947-70E740481C1C}">
                <a14:useLocalDpi xmlns="" xmlns:a14="http://schemas.microsoft.com/office/drawing/2010/main" val="0"/>
              </a:ext>
            </a:extLst>
          </a:blip>
          <a:srcRect l="104" t="-7146" r="17397" b="7146"/>
          <a:stretch>
            <a:fillRect/>
          </a:stretch>
        </p:blipFill>
        <p:spPr bwMode="auto">
          <a:xfrm>
            <a:off x="0" y="-222738"/>
            <a:ext cx="9144000" cy="681696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699" name="Slide Number Placeholder 3"/>
          <p:cNvSpPr>
            <a:spLocks noGrp="1"/>
          </p:cNvSpPr>
          <p:nvPr>
            <p:ph type="sldNum" sz="quarter" idx="11"/>
          </p:nvPr>
        </p:nvSpPr>
        <p:spPr>
          <a:xfrm>
            <a:off x="6553200" y="6131170"/>
            <a:ext cx="2133600" cy="3370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954">
                <a:solidFill>
                  <a:schemeClr val="tx1"/>
                </a:solidFill>
                <a:latin typeface="Helvetica" charset="0"/>
                <a:ea typeface="ＭＳ Ｐゴシック" charset="-128"/>
              </a:defRPr>
            </a:lvl1pPr>
            <a:lvl2pPr marL="685817" indent="-263776">
              <a:defRPr sz="2954">
                <a:solidFill>
                  <a:schemeClr val="tx1"/>
                </a:solidFill>
                <a:latin typeface="Helvetica" charset="0"/>
                <a:ea typeface="ＭＳ Ｐゴシック" charset="-128"/>
              </a:defRPr>
            </a:lvl2pPr>
            <a:lvl3pPr marL="1055103" indent="-211021">
              <a:defRPr sz="2954">
                <a:solidFill>
                  <a:schemeClr val="tx1"/>
                </a:solidFill>
                <a:latin typeface="Helvetica" charset="0"/>
                <a:ea typeface="ＭＳ Ｐゴシック" charset="-128"/>
              </a:defRPr>
            </a:lvl3pPr>
            <a:lvl4pPr marL="1477145" indent="-211021">
              <a:defRPr sz="2954">
                <a:solidFill>
                  <a:schemeClr val="tx1"/>
                </a:solidFill>
                <a:latin typeface="Helvetica" charset="0"/>
                <a:ea typeface="ＭＳ Ｐゴシック" charset="-128"/>
              </a:defRPr>
            </a:lvl4pPr>
            <a:lvl5pPr marL="1899186" indent="-211021">
              <a:defRPr sz="2954">
                <a:solidFill>
                  <a:schemeClr val="tx1"/>
                </a:solidFill>
                <a:latin typeface="Helvetica" charset="0"/>
                <a:ea typeface="ＭＳ Ｐゴシック" charset="-128"/>
              </a:defRPr>
            </a:lvl5pPr>
            <a:lvl6pPr marL="2321227" indent="-211021" eaLnBrk="0" fontAlgn="base" hangingPunct="0">
              <a:spcBef>
                <a:spcPct val="0"/>
              </a:spcBef>
              <a:spcAft>
                <a:spcPct val="0"/>
              </a:spcAft>
              <a:defRPr sz="2954">
                <a:solidFill>
                  <a:schemeClr val="tx1"/>
                </a:solidFill>
                <a:latin typeface="Helvetica" charset="0"/>
                <a:ea typeface="ＭＳ Ｐゴシック" charset="-128"/>
              </a:defRPr>
            </a:lvl6pPr>
            <a:lvl7pPr marL="2743269" indent="-211021" eaLnBrk="0" fontAlgn="base" hangingPunct="0">
              <a:spcBef>
                <a:spcPct val="0"/>
              </a:spcBef>
              <a:spcAft>
                <a:spcPct val="0"/>
              </a:spcAft>
              <a:defRPr sz="2954">
                <a:solidFill>
                  <a:schemeClr val="tx1"/>
                </a:solidFill>
                <a:latin typeface="Helvetica" charset="0"/>
                <a:ea typeface="ＭＳ Ｐゴシック" charset="-128"/>
              </a:defRPr>
            </a:lvl7pPr>
            <a:lvl8pPr marL="3165310" indent="-211021" eaLnBrk="0" fontAlgn="base" hangingPunct="0">
              <a:spcBef>
                <a:spcPct val="0"/>
              </a:spcBef>
              <a:spcAft>
                <a:spcPct val="0"/>
              </a:spcAft>
              <a:defRPr sz="2954">
                <a:solidFill>
                  <a:schemeClr val="tx1"/>
                </a:solidFill>
                <a:latin typeface="Helvetica" charset="0"/>
                <a:ea typeface="ＭＳ Ｐゴシック" charset="-128"/>
              </a:defRPr>
            </a:lvl8pPr>
            <a:lvl9pPr marL="3587351" indent="-211021" eaLnBrk="0" fontAlgn="base" hangingPunct="0">
              <a:spcBef>
                <a:spcPct val="0"/>
              </a:spcBef>
              <a:spcAft>
                <a:spcPct val="0"/>
              </a:spcAft>
              <a:defRPr sz="2954">
                <a:solidFill>
                  <a:schemeClr val="tx1"/>
                </a:solidFill>
                <a:latin typeface="Helvetica" charset="0"/>
                <a:ea typeface="ＭＳ Ｐゴシック" charset="-128"/>
              </a:defRPr>
            </a:lvl9pPr>
          </a:lstStyle>
          <a:p>
            <a:fld id="{0736BC1F-CB72-8B46-95DC-DCCE5CD5E657}" type="slidenum">
              <a:rPr lang="en-US" altLang="en-US" sz="738">
                <a:solidFill>
                  <a:prstClr val="black"/>
                </a:solidFill>
              </a:rPr>
              <a:pPr/>
              <a:t>29</a:t>
            </a:fld>
            <a:endParaRPr lang="en-US" altLang="en-US" sz="738">
              <a:solidFill>
                <a:prstClr val="black"/>
              </a:solidFill>
            </a:endParaRPr>
          </a:p>
        </p:txBody>
      </p:sp>
      <p:sp>
        <p:nvSpPr>
          <p:cNvPr id="7" name="TextBox 6"/>
          <p:cNvSpPr txBox="1">
            <a:spLocks noChangeArrowheads="1"/>
          </p:cNvSpPr>
          <p:nvPr/>
        </p:nvSpPr>
        <p:spPr bwMode="auto">
          <a:xfrm>
            <a:off x="0" y="1351478"/>
            <a:ext cx="5663666" cy="774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Helvetica" charset="0"/>
                <a:ea typeface="ＭＳ Ｐゴシック" charset="-128"/>
              </a:defRPr>
            </a:lvl1pPr>
            <a:lvl2pPr marL="742950" indent="-285750">
              <a:defRPr sz="3200">
                <a:solidFill>
                  <a:schemeClr val="tx1"/>
                </a:solidFill>
                <a:latin typeface="Helvetica" charset="0"/>
                <a:ea typeface="ＭＳ Ｐゴシック" charset="-128"/>
              </a:defRPr>
            </a:lvl2pPr>
            <a:lvl3pPr marL="1143000" indent="-228600">
              <a:defRPr sz="3200">
                <a:solidFill>
                  <a:schemeClr val="tx1"/>
                </a:solidFill>
                <a:latin typeface="Helvetica" charset="0"/>
                <a:ea typeface="ＭＳ Ｐゴシック" charset="-128"/>
              </a:defRPr>
            </a:lvl3pPr>
            <a:lvl4pPr marL="1600200" indent="-228600">
              <a:defRPr sz="3200">
                <a:solidFill>
                  <a:schemeClr val="tx1"/>
                </a:solidFill>
                <a:latin typeface="Helvetica" charset="0"/>
                <a:ea typeface="ＭＳ Ｐゴシック" charset="-128"/>
              </a:defRPr>
            </a:lvl4pPr>
            <a:lvl5pPr marL="2057400" indent="-228600">
              <a:defRPr sz="3200">
                <a:solidFill>
                  <a:schemeClr val="tx1"/>
                </a:solidFill>
                <a:latin typeface="Helvetica" charset="0"/>
                <a:ea typeface="ＭＳ Ｐゴシック" charset="-128"/>
              </a:defRPr>
            </a:lvl5pPr>
            <a:lvl6pPr marL="2514600" indent="-228600" eaLnBrk="0" fontAlgn="base" hangingPunct="0">
              <a:spcBef>
                <a:spcPct val="0"/>
              </a:spcBef>
              <a:spcAft>
                <a:spcPct val="0"/>
              </a:spcAft>
              <a:defRPr sz="3200">
                <a:solidFill>
                  <a:schemeClr val="tx1"/>
                </a:solidFill>
                <a:latin typeface="Helvetica" charset="0"/>
                <a:ea typeface="ＭＳ Ｐゴシック" charset="-128"/>
              </a:defRPr>
            </a:lvl6pPr>
            <a:lvl7pPr marL="2971800" indent="-228600" eaLnBrk="0" fontAlgn="base" hangingPunct="0">
              <a:spcBef>
                <a:spcPct val="0"/>
              </a:spcBef>
              <a:spcAft>
                <a:spcPct val="0"/>
              </a:spcAft>
              <a:defRPr sz="3200">
                <a:solidFill>
                  <a:schemeClr val="tx1"/>
                </a:solidFill>
                <a:latin typeface="Helvetica" charset="0"/>
                <a:ea typeface="ＭＳ Ｐゴシック" charset="-128"/>
              </a:defRPr>
            </a:lvl7pPr>
            <a:lvl8pPr marL="3429000" indent="-228600" eaLnBrk="0" fontAlgn="base" hangingPunct="0">
              <a:spcBef>
                <a:spcPct val="0"/>
              </a:spcBef>
              <a:spcAft>
                <a:spcPct val="0"/>
              </a:spcAft>
              <a:defRPr sz="3200">
                <a:solidFill>
                  <a:schemeClr val="tx1"/>
                </a:solidFill>
                <a:latin typeface="Helvetica" charset="0"/>
                <a:ea typeface="ＭＳ Ｐゴシック" charset="-128"/>
              </a:defRPr>
            </a:lvl8pPr>
            <a:lvl9pPr marL="3886200" indent="-228600" eaLnBrk="0" fontAlgn="base" hangingPunct="0">
              <a:spcBef>
                <a:spcPct val="0"/>
              </a:spcBef>
              <a:spcAft>
                <a:spcPct val="0"/>
              </a:spcAft>
              <a:defRPr sz="3200">
                <a:solidFill>
                  <a:schemeClr val="tx1"/>
                </a:solidFill>
                <a:latin typeface="Helvetica" charset="0"/>
                <a:ea typeface="ＭＳ Ｐゴシック" charset="-128"/>
              </a:defRPr>
            </a:lvl9pPr>
          </a:lstStyle>
          <a:p>
            <a:pPr defTabSz="844083" eaLnBrk="0" fontAlgn="base" hangingPunct="0">
              <a:spcBef>
                <a:spcPct val="0"/>
              </a:spcBef>
              <a:spcAft>
                <a:spcPct val="0"/>
              </a:spcAft>
            </a:pPr>
            <a:r>
              <a:rPr lang="en-US" altLang="en-US" sz="4431" dirty="0">
                <a:solidFill>
                  <a:prstClr val="white"/>
                </a:solidFill>
                <a:cs typeface="ＭＳ Ｐゴシック" charset="0"/>
              </a:rPr>
              <a:t>ALI TRAŽIMO DALJE</a:t>
            </a:r>
          </a:p>
        </p:txBody>
      </p:sp>
    </p:spTree>
    <p:extLst>
      <p:ext uri="{BB962C8B-B14F-4D97-AF65-F5344CB8AC3E}">
        <p14:creationId xmlns="" xmlns:p14="http://schemas.microsoft.com/office/powerpoint/2010/main" val="986896107"/>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hr-HR" b="1" dirty="0" smtClean="0"/>
              <a:t>CERN</a:t>
            </a:r>
            <a:endParaRPr lang="hr-HR" b="1" dirty="0"/>
          </a:p>
        </p:txBody>
      </p:sp>
      <p:sp>
        <p:nvSpPr>
          <p:cNvPr id="3" name="Content Placeholder 2"/>
          <p:cNvSpPr>
            <a:spLocks noGrp="1"/>
          </p:cNvSpPr>
          <p:nvPr>
            <p:ph idx="1"/>
          </p:nvPr>
        </p:nvSpPr>
        <p:spPr>
          <a:xfrm>
            <a:off x="381000" y="1143000"/>
            <a:ext cx="8229600" cy="5257800"/>
          </a:xfrm>
        </p:spPr>
        <p:txBody>
          <a:bodyPr>
            <a:normAutofit fontScale="92500"/>
          </a:bodyPr>
          <a:lstStyle/>
          <a:p>
            <a:r>
              <a:rPr lang="hr-HR" dirty="0" smtClean="0"/>
              <a:t>Osnovan </a:t>
            </a:r>
            <a:r>
              <a:rPr lang="hr-HR" dirty="0" err="1" smtClean="0"/>
              <a:t>1954</a:t>
            </a:r>
            <a:r>
              <a:rPr lang="hr-HR" dirty="0" smtClean="0"/>
              <a:t>.</a:t>
            </a:r>
          </a:p>
          <a:p>
            <a:pPr>
              <a:buNone/>
            </a:pPr>
            <a:r>
              <a:rPr lang="hr-HR" dirty="0" err="1" smtClean="0">
                <a:hlinkClick r:id="rId2"/>
              </a:rPr>
              <a:t>https</a:t>
            </a:r>
            <a:r>
              <a:rPr lang="hr-HR" dirty="0" smtClean="0">
                <a:hlinkClick r:id="rId2"/>
              </a:rPr>
              <a:t>://</a:t>
            </a:r>
            <a:r>
              <a:rPr lang="hr-HR" dirty="0" err="1" smtClean="0">
                <a:hlinkClick r:id="rId2"/>
              </a:rPr>
              <a:t>home.cern</a:t>
            </a:r>
            <a:r>
              <a:rPr lang="hr-HR" dirty="0" smtClean="0">
                <a:hlinkClick r:id="rId2"/>
              </a:rPr>
              <a:t>/</a:t>
            </a:r>
            <a:r>
              <a:rPr lang="hr-HR" dirty="0" err="1" smtClean="0">
                <a:hlinkClick r:id="rId2"/>
              </a:rPr>
              <a:t>about</a:t>
            </a:r>
            <a:r>
              <a:rPr lang="hr-HR" dirty="0" smtClean="0">
                <a:hlinkClick r:id="rId2"/>
              </a:rPr>
              <a:t>/who-</a:t>
            </a:r>
            <a:r>
              <a:rPr lang="hr-HR" dirty="0" err="1" smtClean="0">
                <a:hlinkClick r:id="rId2"/>
              </a:rPr>
              <a:t>we</a:t>
            </a:r>
            <a:r>
              <a:rPr lang="hr-HR" dirty="0" smtClean="0">
                <a:hlinkClick r:id="rId2"/>
              </a:rPr>
              <a:t>-are/</a:t>
            </a:r>
            <a:r>
              <a:rPr lang="hr-HR" dirty="0" err="1" smtClean="0">
                <a:hlinkClick r:id="rId2"/>
              </a:rPr>
              <a:t>our</a:t>
            </a:r>
            <a:r>
              <a:rPr lang="hr-HR" dirty="0" smtClean="0">
                <a:hlinkClick r:id="rId2"/>
              </a:rPr>
              <a:t>-</a:t>
            </a:r>
            <a:r>
              <a:rPr lang="hr-HR" dirty="0" err="1" smtClean="0">
                <a:hlinkClick r:id="rId2"/>
              </a:rPr>
              <a:t>history</a:t>
            </a:r>
            <a:endParaRPr lang="hr-HR" dirty="0" smtClean="0"/>
          </a:p>
          <a:p>
            <a:r>
              <a:rPr lang="hr-HR" dirty="0" smtClean="0"/>
              <a:t>Najveći znanstveni laboratorij na svijetu</a:t>
            </a:r>
          </a:p>
          <a:p>
            <a:pPr>
              <a:buNone/>
            </a:pPr>
            <a:r>
              <a:rPr lang="hr-HR" b="1" dirty="0" smtClean="0"/>
              <a:t>CILJEVI</a:t>
            </a:r>
          </a:p>
          <a:p>
            <a:r>
              <a:rPr lang="hr-HR" b="1" dirty="0" smtClean="0"/>
              <a:t>RAZVOJ VRHUNSKE TEHNOLOGIJE ZA ISTRAŽIVANJE ELEMENTARNIH ČESTICA</a:t>
            </a:r>
          </a:p>
          <a:p>
            <a:r>
              <a:rPr lang="hr-HR" b="1" dirty="0" smtClean="0"/>
              <a:t>OKUPLJANJE ZNANSTVENIKA, PROFESORA I STUDENATA IZ CIJELOG SVIJETA</a:t>
            </a:r>
          </a:p>
          <a:p>
            <a:r>
              <a:rPr lang="hr-HR" b="1" dirty="0" smtClean="0"/>
              <a:t>RAZVOJ TEHNOLOGIJA ZA UPORABU U MEDICINI</a:t>
            </a:r>
          </a:p>
          <a:p>
            <a:endParaRPr lang="hr-HR" dirty="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Title 1"/>
          <p:cNvSpPr>
            <a:spLocks noGrp="1"/>
          </p:cNvSpPr>
          <p:nvPr>
            <p:ph type="title"/>
          </p:nvPr>
        </p:nvSpPr>
        <p:spPr>
          <a:xfrm>
            <a:off x="304800" y="152400"/>
            <a:ext cx="8229600" cy="1143000"/>
          </a:xfrm>
        </p:spPr>
        <p:txBody>
          <a:bodyPr/>
          <a:lstStyle/>
          <a:p>
            <a:r>
              <a:rPr lang="hr-HR" dirty="0">
                <a:latin typeface="Helvetica" charset="0"/>
              </a:rPr>
              <a:t>Što </a:t>
            </a:r>
            <a:r>
              <a:rPr lang="hr-HR" dirty="0" smtClean="0">
                <a:latin typeface="Helvetica" charset="0"/>
              </a:rPr>
              <a:t>zahtijevaju nova otkrića?</a:t>
            </a:r>
            <a:endParaRPr lang="en-US" dirty="0">
              <a:latin typeface="Helvetica" charset="0"/>
            </a:endParaRPr>
          </a:p>
        </p:txBody>
      </p:sp>
      <p:sp>
        <p:nvSpPr>
          <p:cNvPr id="3" name="Content Placeholder 2"/>
          <p:cNvSpPr>
            <a:spLocks noGrp="1"/>
          </p:cNvSpPr>
          <p:nvPr>
            <p:ph idx="1"/>
          </p:nvPr>
        </p:nvSpPr>
        <p:spPr bwMode="auto">
          <a:xfrm>
            <a:off x="685800" y="1219200"/>
            <a:ext cx="8001000" cy="5105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4406" tIns="42203" rIns="84406" bIns="42203" numCol="1" anchor="t" anchorCtr="0" compatLnSpc="1">
            <a:prstTxWarp prst="textNoShape">
              <a:avLst/>
            </a:prstTxWarp>
            <a:noAutofit/>
          </a:bodyPr>
          <a:lstStyle/>
          <a:p>
            <a:pPr>
              <a:buFont typeface="Wingdings" charset="0"/>
              <a:buChar char="Ø"/>
            </a:pPr>
            <a:r>
              <a:rPr lang="hr-HR" sz="2800" b="1" dirty="0" err="1">
                <a:solidFill>
                  <a:srgbClr val="C00000"/>
                </a:solidFill>
                <a:latin typeface="Helvetica" charset="0"/>
              </a:rPr>
              <a:t>Sudarivače</a:t>
            </a:r>
            <a:r>
              <a:rPr lang="hr-HR" sz="2800" b="1" dirty="0">
                <a:solidFill>
                  <a:srgbClr val="C00000"/>
                </a:solidFill>
                <a:latin typeface="Helvetica" charset="0"/>
              </a:rPr>
              <a:t> čestica: </a:t>
            </a:r>
            <a:r>
              <a:rPr lang="hr-HR" sz="2800" dirty="0" smtClean="0">
                <a:solidFill>
                  <a:srgbClr val="262699"/>
                </a:solidFill>
                <a:latin typeface="Helvetica" charset="0"/>
              </a:rPr>
              <a:t>strojeve </a:t>
            </a:r>
            <a:r>
              <a:rPr lang="hr-HR" sz="2800" dirty="0">
                <a:solidFill>
                  <a:srgbClr val="262699"/>
                </a:solidFill>
                <a:latin typeface="Helvetica" charset="0"/>
              </a:rPr>
              <a:t>koji ubrzavaju čestice na ekstremno velike brzine i ‘natjeraju’ da se međusobne sudare</a:t>
            </a:r>
          </a:p>
          <a:p>
            <a:pPr>
              <a:buFont typeface="Wingdings" charset="0"/>
              <a:buChar char="Ø"/>
            </a:pPr>
            <a:r>
              <a:rPr lang="hr-HR" sz="2800" b="1" dirty="0">
                <a:solidFill>
                  <a:srgbClr val="C00000"/>
                </a:solidFill>
                <a:latin typeface="Helvetica" charset="0"/>
              </a:rPr>
              <a:t>Detektore:</a:t>
            </a:r>
            <a:r>
              <a:rPr lang="hr-HR" sz="2800" b="1" dirty="0">
                <a:solidFill>
                  <a:srgbClr val="262699"/>
                </a:solidFill>
                <a:latin typeface="Helvetica" charset="0"/>
              </a:rPr>
              <a:t> </a:t>
            </a:r>
            <a:r>
              <a:rPr lang="hr-HR" sz="2800" dirty="0">
                <a:solidFill>
                  <a:srgbClr val="262699"/>
                </a:solidFill>
                <a:latin typeface="Helvetica" charset="0"/>
              </a:rPr>
              <a:t>Gigantske instrumente za snimanje </a:t>
            </a:r>
            <a:r>
              <a:rPr lang="hr-HR" sz="2800" dirty="0" err="1">
                <a:solidFill>
                  <a:srgbClr val="262699"/>
                </a:solidFill>
                <a:latin typeface="Helvetica" charset="0"/>
              </a:rPr>
              <a:t>rezultirajućih</a:t>
            </a:r>
            <a:r>
              <a:rPr lang="hr-HR" sz="2800" dirty="0">
                <a:solidFill>
                  <a:srgbClr val="262699"/>
                </a:solidFill>
                <a:latin typeface="Helvetica" charset="0"/>
              </a:rPr>
              <a:t> </a:t>
            </a:r>
            <a:r>
              <a:rPr lang="hr-HR" sz="2800" dirty="0" smtClean="0">
                <a:solidFill>
                  <a:srgbClr val="262699"/>
                </a:solidFill>
                <a:latin typeface="Helvetica" charset="0"/>
              </a:rPr>
              <a:t>čestica</a:t>
            </a:r>
            <a:endParaRPr lang="hr-HR" sz="2800" dirty="0">
              <a:solidFill>
                <a:srgbClr val="262699"/>
              </a:solidFill>
              <a:latin typeface="Helvetica" charset="0"/>
            </a:endParaRPr>
          </a:p>
          <a:p>
            <a:pPr>
              <a:buFont typeface="Wingdings" charset="0"/>
              <a:buChar char="Ø"/>
            </a:pPr>
            <a:r>
              <a:rPr lang="hr-HR" sz="2800" b="1" dirty="0">
                <a:solidFill>
                  <a:srgbClr val="C00000"/>
                </a:solidFill>
                <a:latin typeface="Helvetica" charset="0"/>
              </a:rPr>
              <a:t>Računala: </a:t>
            </a:r>
            <a:r>
              <a:rPr lang="hr-HR" sz="2800" dirty="0">
                <a:solidFill>
                  <a:srgbClr val="262699"/>
                </a:solidFill>
                <a:latin typeface="Helvetica" charset="0"/>
              </a:rPr>
              <a:t>Za prikupljanje, snimanje, distribuciju i analizu ogromnih količina podataka koje proizvode detektori</a:t>
            </a:r>
          </a:p>
          <a:p>
            <a:pPr>
              <a:buFont typeface="Wingdings" charset="0"/>
              <a:buChar char="Ø"/>
            </a:pPr>
            <a:r>
              <a:rPr lang="hr-HR" sz="2800" b="1" dirty="0">
                <a:solidFill>
                  <a:srgbClr val="C00000"/>
                </a:solidFill>
                <a:latin typeface="Helvetica" charset="0"/>
              </a:rPr>
              <a:t>Ljude: </a:t>
            </a:r>
            <a:r>
              <a:rPr lang="hr-HR" sz="2800" dirty="0">
                <a:solidFill>
                  <a:srgbClr val="262699"/>
                </a:solidFill>
                <a:latin typeface="Helvetica" charset="0"/>
              </a:rPr>
              <a:t>Samo kolaboracije na svjetskoj razini, od po nekoliko tisuća znanstvenika, mogu izvoditi ovakve eksperimente</a:t>
            </a:r>
            <a:endParaRPr lang="en-US" sz="2800" dirty="0">
              <a:solidFill>
                <a:srgbClr val="262699"/>
              </a:solidFill>
              <a:latin typeface="Helvetica" charset="0"/>
            </a:endParaRPr>
          </a:p>
        </p:txBody>
      </p:sp>
      <p:sp>
        <p:nvSpPr>
          <p:cNvPr id="617475"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954">
                <a:solidFill>
                  <a:schemeClr val="tx1"/>
                </a:solidFill>
                <a:latin typeface="Helvetica" charset="0"/>
                <a:ea typeface="ＭＳ Ｐゴシック" charset="0"/>
                <a:cs typeface="ＭＳ Ｐゴシック" charset="0"/>
              </a:defRPr>
            </a:lvl1pPr>
            <a:lvl2pPr marL="685817" indent="-263776">
              <a:defRPr sz="2954">
                <a:solidFill>
                  <a:schemeClr val="tx1"/>
                </a:solidFill>
                <a:latin typeface="Helvetica" charset="0"/>
                <a:ea typeface="ＭＳ Ｐゴシック" charset="0"/>
              </a:defRPr>
            </a:lvl2pPr>
            <a:lvl3pPr marL="1055103" indent="-211021">
              <a:defRPr sz="2954">
                <a:solidFill>
                  <a:schemeClr val="tx1"/>
                </a:solidFill>
                <a:latin typeface="Helvetica" charset="0"/>
                <a:ea typeface="ＭＳ Ｐゴシック" charset="0"/>
              </a:defRPr>
            </a:lvl3pPr>
            <a:lvl4pPr marL="1477145" indent="-211021">
              <a:defRPr sz="2954">
                <a:solidFill>
                  <a:schemeClr val="tx1"/>
                </a:solidFill>
                <a:latin typeface="Helvetica" charset="0"/>
                <a:ea typeface="ＭＳ Ｐゴシック" charset="0"/>
              </a:defRPr>
            </a:lvl4pPr>
            <a:lvl5pPr marL="1899186" indent="-211021">
              <a:defRPr sz="2954">
                <a:solidFill>
                  <a:schemeClr val="tx1"/>
                </a:solidFill>
                <a:latin typeface="Helvetica" charset="0"/>
                <a:ea typeface="ＭＳ Ｐゴシック" charset="0"/>
              </a:defRPr>
            </a:lvl5pPr>
            <a:lvl6pPr marL="2321227" indent="-211021" eaLnBrk="0" fontAlgn="base" hangingPunct="0">
              <a:spcBef>
                <a:spcPct val="0"/>
              </a:spcBef>
              <a:spcAft>
                <a:spcPct val="0"/>
              </a:spcAft>
              <a:defRPr sz="2954">
                <a:solidFill>
                  <a:schemeClr val="tx1"/>
                </a:solidFill>
                <a:latin typeface="Helvetica" charset="0"/>
                <a:ea typeface="ＭＳ Ｐゴシック" charset="0"/>
              </a:defRPr>
            </a:lvl6pPr>
            <a:lvl7pPr marL="2743269" indent="-211021" eaLnBrk="0" fontAlgn="base" hangingPunct="0">
              <a:spcBef>
                <a:spcPct val="0"/>
              </a:spcBef>
              <a:spcAft>
                <a:spcPct val="0"/>
              </a:spcAft>
              <a:defRPr sz="2954">
                <a:solidFill>
                  <a:schemeClr val="tx1"/>
                </a:solidFill>
                <a:latin typeface="Helvetica" charset="0"/>
                <a:ea typeface="ＭＳ Ｐゴシック" charset="0"/>
              </a:defRPr>
            </a:lvl7pPr>
            <a:lvl8pPr marL="3165310" indent="-211021" eaLnBrk="0" fontAlgn="base" hangingPunct="0">
              <a:spcBef>
                <a:spcPct val="0"/>
              </a:spcBef>
              <a:spcAft>
                <a:spcPct val="0"/>
              </a:spcAft>
              <a:defRPr sz="2954">
                <a:solidFill>
                  <a:schemeClr val="tx1"/>
                </a:solidFill>
                <a:latin typeface="Helvetica" charset="0"/>
                <a:ea typeface="ＭＳ Ｐゴシック" charset="0"/>
              </a:defRPr>
            </a:lvl8pPr>
            <a:lvl9pPr marL="3587351" indent="-211021" eaLnBrk="0" fontAlgn="base" hangingPunct="0">
              <a:spcBef>
                <a:spcPct val="0"/>
              </a:spcBef>
              <a:spcAft>
                <a:spcPct val="0"/>
              </a:spcAft>
              <a:defRPr sz="2954">
                <a:solidFill>
                  <a:schemeClr val="tx1"/>
                </a:solidFill>
                <a:latin typeface="Helvetica" charset="0"/>
                <a:ea typeface="ＭＳ Ｐゴシック" charset="0"/>
              </a:defRPr>
            </a:lvl9pPr>
          </a:lstStyle>
          <a:p>
            <a:r>
              <a:rPr lang="en-US" sz="738">
                <a:solidFill>
                  <a:srgbClr val="000000"/>
                </a:solidFill>
              </a:rPr>
              <a:t>V. Brigljević, I. Puljak</a:t>
            </a:r>
          </a:p>
        </p:txBody>
      </p:sp>
      <p:sp>
        <p:nvSpPr>
          <p:cNvPr id="617476"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954">
                <a:solidFill>
                  <a:schemeClr val="tx1"/>
                </a:solidFill>
                <a:latin typeface="Helvetica" charset="0"/>
                <a:ea typeface="ＭＳ Ｐゴシック" charset="0"/>
                <a:cs typeface="ＭＳ Ｐゴシック" charset="0"/>
              </a:defRPr>
            </a:lvl1pPr>
            <a:lvl2pPr marL="685817" indent="-263776">
              <a:defRPr sz="2954">
                <a:solidFill>
                  <a:schemeClr val="tx1"/>
                </a:solidFill>
                <a:latin typeface="Helvetica" charset="0"/>
                <a:ea typeface="ＭＳ Ｐゴシック" charset="0"/>
              </a:defRPr>
            </a:lvl2pPr>
            <a:lvl3pPr marL="1055103" indent="-211021">
              <a:defRPr sz="2954">
                <a:solidFill>
                  <a:schemeClr val="tx1"/>
                </a:solidFill>
                <a:latin typeface="Helvetica" charset="0"/>
                <a:ea typeface="ＭＳ Ｐゴシック" charset="0"/>
              </a:defRPr>
            </a:lvl3pPr>
            <a:lvl4pPr marL="1477145" indent="-211021">
              <a:defRPr sz="2954">
                <a:solidFill>
                  <a:schemeClr val="tx1"/>
                </a:solidFill>
                <a:latin typeface="Helvetica" charset="0"/>
                <a:ea typeface="ＭＳ Ｐゴシック" charset="0"/>
              </a:defRPr>
            </a:lvl4pPr>
            <a:lvl5pPr marL="1899186" indent="-211021">
              <a:defRPr sz="2954">
                <a:solidFill>
                  <a:schemeClr val="tx1"/>
                </a:solidFill>
                <a:latin typeface="Helvetica" charset="0"/>
                <a:ea typeface="ＭＳ Ｐゴシック" charset="0"/>
              </a:defRPr>
            </a:lvl5pPr>
            <a:lvl6pPr marL="2321227" indent="-211021" eaLnBrk="0" fontAlgn="base" hangingPunct="0">
              <a:spcBef>
                <a:spcPct val="0"/>
              </a:spcBef>
              <a:spcAft>
                <a:spcPct val="0"/>
              </a:spcAft>
              <a:defRPr sz="2954">
                <a:solidFill>
                  <a:schemeClr val="tx1"/>
                </a:solidFill>
                <a:latin typeface="Helvetica" charset="0"/>
                <a:ea typeface="ＭＳ Ｐゴシック" charset="0"/>
              </a:defRPr>
            </a:lvl6pPr>
            <a:lvl7pPr marL="2743269" indent="-211021" eaLnBrk="0" fontAlgn="base" hangingPunct="0">
              <a:spcBef>
                <a:spcPct val="0"/>
              </a:spcBef>
              <a:spcAft>
                <a:spcPct val="0"/>
              </a:spcAft>
              <a:defRPr sz="2954">
                <a:solidFill>
                  <a:schemeClr val="tx1"/>
                </a:solidFill>
                <a:latin typeface="Helvetica" charset="0"/>
                <a:ea typeface="ＭＳ Ｐゴシック" charset="0"/>
              </a:defRPr>
            </a:lvl7pPr>
            <a:lvl8pPr marL="3165310" indent="-211021" eaLnBrk="0" fontAlgn="base" hangingPunct="0">
              <a:spcBef>
                <a:spcPct val="0"/>
              </a:spcBef>
              <a:spcAft>
                <a:spcPct val="0"/>
              </a:spcAft>
              <a:defRPr sz="2954">
                <a:solidFill>
                  <a:schemeClr val="tx1"/>
                </a:solidFill>
                <a:latin typeface="Helvetica" charset="0"/>
                <a:ea typeface="ＭＳ Ｐゴシック" charset="0"/>
              </a:defRPr>
            </a:lvl8pPr>
            <a:lvl9pPr marL="3587351" indent="-211021" eaLnBrk="0" fontAlgn="base" hangingPunct="0">
              <a:spcBef>
                <a:spcPct val="0"/>
              </a:spcBef>
              <a:spcAft>
                <a:spcPct val="0"/>
              </a:spcAft>
              <a:defRPr sz="2954">
                <a:solidFill>
                  <a:schemeClr val="tx1"/>
                </a:solidFill>
                <a:latin typeface="Helvetica" charset="0"/>
                <a:ea typeface="ＭＳ Ｐゴシック" charset="0"/>
              </a:defRPr>
            </a:lvl9pPr>
          </a:lstStyle>
          <a:p>
            <a:fld id="{7B26E2CB-F0AC-8E47-933E-34048E5C3543}" type="slidenum">
              <a:rPr lang="en-US" sz="738">
                <a:solidFill>
                  <a:srgbClr val="000000"/>
                </a:solidFill>
              </a:rPr>
              <a:pPr/>
              <a:t>30</a:t>
            </a:fld>
            <a:endParaRPr lang="en-US" sz="738">
              <a:solidFill>
                <a:srgbClr val="000000"/>
              </a:solidFill>
            </a:endParaRPr>
          </a:p>
        </p:txBody>
      </p:sp>
    </p:spTree>
    <p:extLst>
      <p:ext uri="{BB962C8B-B14F-4D97-AF65-F5344CB8AC3E}">
        <p14:creationId xmlns="" xmlns:p14="http://schemas.microsoft.com/office/powerpoint/2010/main" val="89939886"/>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sp>
        <p:nvSpPr>
          <p:cNvPr id="3" name="Content Placeholder 2"/>
          <p:cNvSpPr>
            <a:spLocks noGrp="1"/>
          </p:cNvSpPr>
          <p:nvPr>
            <p:ph idx="1"/>
          </p:nvPr>
        </p:nvSpPr>
        <p:spPr/>
        <p:txBody>
          <a:bodyPr/>
          <a:lstStyle/>
          <a:p>
            <a:endParaRPr lang="hr-HR"/>
          </a:p>
        </p:txBody>
      </p:sp>
      <p:pic>
        <p:nvPicPr>
          <p:cNvPr id="4" name="Picture 3" descr="detector.jpg"/>
          <p:cNvPicPr>
            <a:picLocks noChangeAspect="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2209800" y="228600"/>
            <a:ext cx="4572000" cy="6829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0102032-A4-at-144-dpi.jpg"/>
          <p:cNvPicPr>
            <a:picLocks noChangeAspect="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685800" y="381000"/>
            <a:ext cx="7704989" cy="5716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Grid-2.jpg"/>
          <p:cNvPicPr>
            <a:picLocks noChangeAspect="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304800" y="914400"/>
            <a:ext cx="8508998"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ph07-1.jpg"/>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219200" y="0"/>
            <a:ext cx="7543800" cy="6694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733800" cy="563562"/>
          </a:xfrm>
        </p:spPr>
        <p:txBody>
          <a:bodyPr>
            <a:normAutofit fontScale="90000"/>
          </a:bodyPr>
          <a:lstStyle/>
          <a:p>
            <a:r>
              <a:rPr lang="hr-HR" b="1" dirty="0" err="1" smtClean="0"/>
              <a:t>CMS</a:t>
            </a:r>
            <a:endParaRPr lang="hr-HR" b="1" dirty="0"/>
          </a:p>
        </p:txBody>
      </p:sp>
      <p:sp>
        <p:nvSpPr>
          <p:cNvPr id="3" name="Content Placeholder 2"/>
          <p:cNvSpPr>
            <a:spLocks noGrp="1"/>
          </p:cNvSpPr>
          <p:nvPr>
            <p:ph idx="1"/>
          </p:nvPr>
        </p:nvSpPr>
        <p:spPr>
          <a:xfrm>
            <a:off x="304800" y="838200"/>
            <a:ext cx="8229600" cy="609600"/>
          </a:xfrm>
        </p:spPr>
        <p:txBody>
          <a:bodyPr/>
          <a:lstStyle/>
          <a:p>
            <a:r>
              <a:rPr lang="hr-HR" dirty="0" err="1" smtClean="0">
                <a:hlinkClick r:id="rId2" action="ppaction://hlinkfile"/>
              </a:rPr>
              <a:t>11</a:t>
            </a:r>
            <a:r>
              <a:rPr lang="hr-HR" dirty="0" smtClean="0">
                <a:hlinkClick r:id="rId2" action="ppaction://hlinkfile"/>
              </a:rPr>
              <a:t>-</a:t>
            </a:r>
            <a:r>
              <a:rPr lang="hr-HR" dirty="0" err="1" smtClean="0">
                <a:hlinkClick r:id="rId2" action="ppaction://hlinkfile"/>
              </a:rPr>
              <a:t>CMS</a:t>
            </a:r>
            <a:r>
              <a:rPr lang="hr-HR" dirty="0" smtClean="0">
                <a:hlinkClick r:id="rId2" action="ppaction://hlinkfile"/>
              </a:rPr>
              <a:t>_</a:t>
            </a:r>
            <a:r>
              <a:rPr lang="hr-HR" dirty="0" err="1" smtClean="0">
                <a:hlinkClick r:id="rId2" action="ppaction://hlinkfile"/>
              </a:rPr>
              <a:t>collisions.mp4</a:t>
            </a:r>
            <a:endParaRPr lang="hr-HR" dirty="0"/>
          </a:p>
        </p:txBody>
      </p:sp>
      <p:pic>
        <p:nvPicPr>
          <p:cNvPr id="5126" name="Picture 6" descr="C:\Users\msijan\Desktop\CERN 2019\SLIKE\IMG_20190416_154958.jpg"/>
          <p:cNvPicPr>
            <a:picLocks noChangeAspect="1" noChangeArrowheads="1"/>
          </p:cNvPicPr>
          <p:nvPr/>
        </p:nvPicPr>
        <p:blipFill>
          <a:blip r:embed="rId3" cstate="print"/>
          <a:srcRect/>
          <a:stretch>
            <a:fillRect/>
          </a:stretch>
        </p:blipFill>
        <p:spPr bwMode="auto">
          <a:xfrm>
            <a:off x="2362200" y="175701"/>
            <a:ext cx="4820356" cy="6453699"/>
          </a:xfrm>
          <a:prstGeom prst="rect">
            <a:avLst/>
          </a:prstGeom>
          <a:noFill/>
        </p:spPr>
      </p:pic>
      <p:pic>
        <p:nvPicPr>
          <p:cNvPr id="5124" name="Picture 4" descr="C:\Users\msijan\Desktop\CERN 2019\SLIKE\IMG_20190416_145517.jpg"/>
          <p:cNvPicPr>
            <a:picLocks noChangeAspect="1" noChangeArrowheads="1"/>
          </p:cNvPicPr>
          <p:nvPr/>
        </p:nvPicPr>
        <p:blipFill>
          <a:blip r:embed="rId4" cstate="print"/>
          <a:srcRect/>
          <a:stretch>
            <a:fillRect/>
          </a:stretch>
        </p:blipFill>
        <p:spPr bwMode="auto">
          <a:xfrm>
            <a:off x="4495800" y="228600"/>
            <a:ext cx="4438650" cy="5918200"/>
          </a:xfrm>
          <a:prstGeom prst="rect">
            <a:avLst/>
          </a:prstGeom>
          <a:noFill/>
        </p:spPr>
      </p:pic>
      <p:pic>
        <p:nvPicPr>
          <p:cNvPr id="5123" name="Picture 3" descr="C:\Users\msijan\Desktop\CERN 2019\SLIKE\IMG_20190416_145506.jpg"/>
          <p:cNvPicPr>
            <a:picLocks noChangeAspect="1" noChangeArrowheads="1"/>
          </p:cNvPicPr>
          <p:nvPr/>
        </p:nvPicPr>
        <p:blipFill>
          <a:blip r:embed="rId5" cstate="print"/>
          <a:srcRect/>
          <a:stretch>
            <a:fillRect/>
          </a:stretch>
        </p:blipFill>
        <p:spPr bwMode="auto">
          <a:xfrm>
            <a:off x="152400" y="304800"/>
            <a:ext cx="4343400" cy="5791200"/>
          </a:xfrm>
          <a:prstGeom prst="rect">
            <a:avLst/>
          </a:prstGeom>
          <a:noFill/>
        </p:spPr>
      </p:pic>
      <p:pic>
        <p:nvPicPr>
          <p:cNvPr id="5127" name="Picture 7" descr="C:\Users\msijan\Desktop\CERN 2019\SLIKE\IMG_20190416_155314.jpg"/>
          <p:cNvPicPr>
            <a:picLocks noChangeAspect="1" noChangeArrowheads="1"/>
          </p:cNvPicPr>
          <p:nvPr/>
        </p:nvPicPr>
        <p:blipFill>
          <a:blip r:embed="rId6" cstate="print"/>
          <a:srcRect/>
          <a:stretch>
            <a:fillRect/>
          </a:stretch>
        </p:blipFill>
        <p:spPr bwMode="auto">
          <a:xfrm>
            <a:off x="2057400" y="254000"/>
            <a:ext cx="4953000" cy="6604000"/>
          </a:xfrm>
          <a:prstGeom prst="rect">
            <a:avLst/>
          </a:prstGeom>
          <a:noFill/>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blinds(horizontal)">
                                      <p:cBhvr>
                                        <p:cTn id="7" dur="500"/>
                                        <p:tgtEl>
                                          <p:spTgt spid="51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blinds(horizontal)">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blinds(horizontal)">
                                      <p:cBhvr>
                                        <p:cTn id="17" dur="500"/>
                                        <p:tgtEl>
                                          <p:spTgt spid="512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127"/>
                                        </p:tgtEl>
                                        <p:attrNameLst>
                                          <p:attrName>style.visibility</p:attrName>
                                        </p:attrNameLst>
                                      </p:cBhvr>
                                      <p:to>
                                        <p:strVal val="visible"/>
                                      </p:to>
                                    </p:set>
                                    <p:animEffect transition="in" filter="blinds(horizontal)">
                                      <p:cBhvr>
                                        <p:cTn id="22"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pic>
        <p:nvPicPr>
          <p:cNvPr id="6146" name="Picture 2" descr="C:\Users\msijan\Desktop\CERN 2019\SLIKE\IMG_20190416_155827.jpg"/>
          <p:cNvPicPr>
            <a:picLocks noGrp="1" noChangeAspect="1" noChangeArrowheads="1"/>
          </p:cNvPicPr>
          <p:nvPr>
            <p:ph idx="1"/>
          </p:nvPr>
        </p:nvPicPr>
        <p:blipFill>
          <a:blip r:embed="rId2" cstate="print"/>
          <a:srcRect/>
          <a:stretch>
            <a:fillRect/>
          </a:stretch>
        </p:blipFill>
        <p:spPr bwMode="auto">
          <a:xfrm>
            <a:off x="1752600" y="0"/>
            <a:ext cx="5638800" cy="7518401"/>
          </a:xfrm>
          <a:prstGeom prst="rect">
            <a:avLst/>
          </a:prstGeom>
          <a:noFill/>
        </p:spPr>
      </p:pic>
      <p:pic>
        <p:nvPicPr>
          <p:cNvPr id="6147" name="Picture 3" descr="C:\Users\msijan\Desktop\CERN 2019\SLIKE\IMG_20190416_160702.jpg"/>
          <p:cNvPicPr>
            <a:picLocks noChangeAspect="1" noChangeArrowheads="1"/>
          </p:cNvPicPr>
          <p:nvPr/>
        </p:nvPicPr>
        <p:blipFill>
          <a:blip r:embed="rId3" cstate="print"/>
          <a:srcRect/>
          <a:stretch>
            <a:fillRect/>
          </a:stretch>
        </p:blipFill>
        <p:spPr bwMode="auto">
          <a:xfrm rot="5400000">
            <a:off x="1420813" y="-1103312"/>
            <a:ext cx="6619875" cy="8826500"/>
          </a:xfrm>
          <a:prstGeom prst="rect">
            <a:avLst/>
          </a:prstGeom>
          <a:noFill/>
        </p:spPr>
      </p:pic>
      <p:pic>
        <p:nvPicPr>
          <p:cNvPr id="6148" name="Picture 4" descr="C:\Users\msijan\Desktop\CERN 2019\SLIKE\IMG_20190416_161012.jpg"/>
          <p:cNvPicPr>
            <a:picLocks noChangeAspect="1" noChangeArrowheads="1"/>
          </p:cNvPicPr>
          <p:nvPr/>
        </p:nvPicPr>
        <p:blipFill>
          <a:blip r:embed="rId4" cstate="print"/>
          <a:srcRect/>
          <a:stretch>
            <a:fillRect/>
          </a:stretch>
        </p:blipFill>
        <p:spPr bwMode="auto">
          <a:xfrm>
            <a:off x="1676400" y="381000"/>
            <a:ext cx="5486400" cy="7315200"/>
          </a:xfrm>
          <a:prstGeom prst="rect">
            <a:avLst/>
          </a:prstGeom>
          <a:noFill/>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linds(horizont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blinds(horizontal)">
                                      <p:cBhvr>
                                        <p:cTn id="12" dur="5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blinds(horizontal)">
                                      <p:cBhvr>
                                        <p:cTn id="1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err="1" smtClean="0"/>
              <a:t>AMS</a:t>
            </a:r>
            <a:r>
              <a:rPr lang="hr-HR" dirty="0" smtClean="0"/>
              <a:t> </a:t>
            </a:r>
            <a:r>
              <a:rPr lang="hr-HR" dirty="0" err="1" smtClean="0"/>
              <a:t>POCC</a:t>
            </a:r>
            <a:endParaRPr lang="hr-HR" dirty="0"/>
          </a:p>
        </p:txBody>
      </p:sp>
      <p:sp>
        <p:nvSpPr>
          <p:cNvPr id="3" name="Content Placeholder 2"/>
          <p:cNvSpPr>
            <a:spLocks noGrp="1"/>
          </p:cNvSpPr>
          <p:nvPr>
            <p:ph idx="1"/>
          </p:nvPr>
        </p:nvSpPr>
        <p:spPr/>
        <p:txBody>
          <a:bodyPr/>
          <a:lstStyle/>
          <a:p>
            <a:r>
              <a:rPr lang="hr-HR" dirty="0" err="1" smtClean="0"/>
              <a:t>ALPHA</a:t>
            </a:r>
            <a:r>
              <a:rPr lang="hr-HR" dirty="0" smtClean="0"/>
              <a:t> </a:t>
            </a:r>
            <a:r>
              <a:rPr lang="hr-HR" dirty="0" err="1" smtClean="0"/>
              <a:t>MAGNETIC</a:t>
            </a:r>
            <a:r>
              <a:rPr lang="hr-HR" dirty="0" smtClean="0"/>
              <a:t> </a:t>
            </a:r>
            <a:r>
              <a:rPr lang="hr-HR" dirty="0" err="1" smtClean="0"/>
              <a:t>SPECTROMETER</a:t>
            </a:r>
            <a:r>
              <a:rPr lang="hr-HR" dirty="0" smtClean="0"/>
              <a:t> </a:t>
            </a:r>
          </a:p>
          <a:p>
            <a:r>
              <a:rPr lang="hr-HR" dirty="0" smtClean="0"/>
              <a:t>Mjeri kozmička zračenja u </a:t>
            </a:r>
            <a:r>
              <a:rPr lang="hr-HR" dirty="0" err="1" smtClean="0"/>
              <a:t>ISS</a:t>
            </a:r>
            <a:r>
              <a:rPr lang="hr-HR" dirty="0" smtClean="0"/>
              <a:t> na visini </a:t>
            </a:r>
            <a:r>
              <a:rPr lang="hr-HR" dirty="0" err="1" smtClean="0"/>
              <a:t>400</a:t>
            </a:r>
            <a:r>
              <a:rPr lang="hr-HR" dirty="0" smtClean="0"/>
              <a:t> km</a:t>
            </a:r>
          </a:p>
          <a:p>
            <a:r>
              <a:rPr lang="hr-HR" dirty="0" smtClean="0"/>
              <a:t>T = </a:t>
            </a:r>
            <a:r>
              <a:rPr lang="hr-HR" dirty="0" err="1" smtClean="0"/>
              <a:t>90</a:t>
            </a:r>
            <a:r>
              <a:rPr lang="hr-HR" dirty="0" smtClean="0"/>
              <a:t> min</a:t>
            </a:r>
          </a:p>
          <a:p>
            <a:r>
              <a:rPr lang="hr-HR" dirty="0" smtClean="0"/>
              <a:t>Što je tamna materija?</a:t>
            </a:r>
            <a:endParaRPr lang="hr-HR" dirty="0"/>
          </a:p>
        </p:txBody>
      </p:sp>
      <p:pic>
        <p:nvPicPr>
          <p:cNvPr id="7170" name="Picture 2" descr="Slikovni rezultat za ams pocc cern"/>
          <p:cNvPicPr>
            <a:picLocks noChangeAspect="1" noChangeArrowheads="1"/>
          </p:cNvPicPr>
          <p:nvPr/>
        </p:nvPicPr>
        <p:blipFill>
          <a:blip r:embed="rId2" cstate="print"/>
          <a:srcRect/>
          <a:stretch>
            <a:fillRect/>
          </a:stretch>
        </p:blipFill>
        <p:spPr bwMode="auto">
          <a:xfrm>
            <a:off x="533400" y="304800"/>
            <a:ext cx="8058548" cy="6042397"/>
          </a:xfrm>
          <a:prstGeom prst="rect">
            <a:avLst/>
          </a:prstGeom>
          <a:noFill/>
        </p:spPr>
      </p:pic>
      <p:pic>
        <p:nvPicPr>
          <p:cNvPr id="7172" name="Picture 4" descr="Slikovni rezultat za ams pocc cern"/>
          <p:cNvPicPr>
            <a:picLocks noChangeAspect="1" noChangeArrowheads="1"/>
          </p:cNvPicPr>
          <p:nvPr/>
        </p:nvPicPr>
        <p:blipFill>
          <a:blip r:embed="rId3" cstate="print"/>
          <a:srcRect/>
          <a:stretch>
            <a:fillRect/>
          </a:stretch>
        </p:blipFill>
        <p:spPr bwMode="auto">
          <a:xfrm>
            <a:off x="914400" y="3876674"/>
            <a:ext cx="2190750" cy="2981326"/>
          </a:xfrm>
          <a:prstGeom prst="rect">
            <a:avLst/>
          </a:prstGeom>
          <a:noFill/>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linds(horizont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blinds(horizontal)">
                                      <p:cBhvr>
                                        <p:cTn id="12"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sp>
        <p:nvSpPr>
          <p:cNvPr id="3" name="Content Placeholder 2"/>
          <p:cNvSpPr>
            <a:spLocks noGrp="1"/>
          </p:cNvSpPr>
          <p:nvPr>
            <p:ph idx="1"/>
          </p:nvPr>
        </p:nvSpPr>
        <p:spPr/>
        <p:txBody>
          <a:bodyPr/>
          <a:lstStyle/>
          <a:p>
            <a:endParaRPr lang="hr-HR" dirty="0"/>
          </a:p>
        </p:txBody>
      </p:sp>
      <p:pic>
        <p:nvPicPr>
          <p:cNvPr id="77827" name="Picture 3" descr="C:\Users\msijan\Desktop\CERN 2019\SLIKE\IMG_20190417_093724.jpg"/>
          <p:cNvPicPr>
            <a:picLocks noChangeAspect="1" noChangeArrowheads="1"/>
          </p:cNvPicPr>
          <p:nvPr/>
        </p:nvPicPr>
        <p:blipFill>
          <a:blip r:embed="rId2" cstate="print"/>
          <a:srcRect t="1363" b="7495"/>
          <a:stretch>
            <a:fillRect/>
          </a:stretch>
        </p:blipFill>
        <p:spPr bwMode="auto">
          <a:xfrm>
            <a:off x="0" y="-644655"/>
            <a:ext cx="8858250" cy="7847760"/>
          </a:xfrm>
          <a:prstGeom prst="rect">
            <a:avLst/>
          </a:prstGeom>
          <a:noFill/>
        </p:spPr>
      </p:pic>
    </p:spTree>
  </p:cSld>
  <p:clrMapOvr>
    <a:masterClrMapping/>
  </p:clrMapOvr>
  <p:transition>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34D8EFC-CA94-D94E-9FBF-19E6A5A830A3}" type="slidenum">
              <a:rPr lang="en-US" smtClean="0"/>
              <a:pPr/>
              <a:t>36</a:t>
            </a:fld>
            <a:endParaRPr lang="en-US"/>
          </a:p>
        </p:txBody>
      </p:sp>
      <p:pic>
        <p:nvPicPr>
          <p:cNvPr id="5" name="Picture 4"/>
          <p:cNvPicPr>
            <a:picLocks noChangeAspect="1"/>
          </p:cNvPicPr>
          <p:nvPr/>
        </p:nvPicPr>
        <p:blipFill>
          <a:blip r:embed="rId2" cstate="print"/>
          <a:stretch>
            <a:fillRect/>
          </a:stretch>
        </p:blipFill>
        <p:spPr>
          <a:xfrm>
            <a:off x="0" y="850900"/>
            <a:ext cx="9144000" cy="5143500"/>
          </a:xfrm>
          <a:prstGeom prst="rect">
            <a:avLst/>
          </a:prstGeom>
        </p:spPr>
      </p:pic>
      <p:sp>
        <p:nvSpPr>
          <p:cNvPr id="6" name="Title 5"/>
          <p:cNvSpPr>
            <a:spLocks noGrp="1"/>
          </p:cNvSpPr>
          <p:nvPr>
            <p:ph type="title"/>
          </p:nvPr>
        </p:nvSpPr>
        <p:spPr/>
        <p:txBody>
          <a:bodyPr/>
          <a:lstStyle/>
          <a:p>
            <a:endParaRPr lang="hr-HR"/>
          </a:p>
        </p:txBody>
      </p:sp>
    </p:spTree>
    <p:extLst>
      <p:ext uri="{BB962C8B-B14F-4D97-AF65-F5344CB8AC3E}">
        <p14:creationId xmlns:p14="http://schemas.microsoft.com/office/powerpoint/2010/main" xmlns="" val="1573973557"/>
      </p:ext>
    </p:extLst>
  </p:cSld>
  <p:clrMapOvr>
    <a:masterClrMapping/>
  </p:clrMapOvr>
  <p:transition>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ta-IN" b="1" dirty="0"/>
              <a:t>Kozmologija Velikog praska</a:t>
            </a:r>
            <a:endParaRPr lang="en-US" b="1" dirty="0"/>
          </a:p>
        </p:txBody>
      </p:sp>
      <p:sp>
        <p:nvSpPr>
          <p:cNvPr id="3" name="Content Placeholder 2"/>
          <p:cNvSpPr>
            <a:spLocks noGrp="1"/>
          </p:cNvSpPr>
          <p:nvPr>
            <p:ph idx="1"/>
          </p:nvPr>
        </p:nvSpPr>
        <p:spPr>
          <a:xfrm>
            <a:off x="0" y="914400"/>
            <a:ext cx="8454576" cy="2004905"/>
          </a:xfrm>
        </p:spPr>
        <p:txBody>
          <a:bodyPr>
            <a:noAutofit/>
          </a:bodyPr>
          <a:lstStyle/>
          <a:p>
            <a:pPr lvl="1">
              <a:buNone/>
            </a:pPr>
            <a:r>
              <a:rPr lang="ta-IN" b="1" dirty="0" smtClean="0"/>
              <a:t>Svemir </a:t>
            </a:r>
            <a:r>
              <a:rPr lang="ta-IN" b="1" dirty="0"/>
              <a:t>je nastao prije oko 14 milijardi godina</a:t>
            </a:r>
          </a:p>
          <a:p>
            <a:pPr lvl="1">
              <a:buNone/>
            </a:pPr>
            <a:r>
              <a:rPr lang="ta-IN" b="1" dirty="0"/>
              <a:t>Dio svemira koji sada vidimo bio je tada samo par milimetara širok</a:t>
            </a:r>
          </a:p>
          <a:p>
            <a:pPr lvl="1">
              <a:buNone/>
            </a:pPr>
            <a:r>
              <a:rPr lang="ta-IN" dirty="0"/>
              <a:t>Od tog malog i vrućeg dijela svemira se proširio na velika i hladna prostranstva svemira koja mi danas nastanjujemo</a:t>
            </a:r>
          </a:p>
        </p:txBody>
      </p:sp>
      <p:sp>
        <p:nvSpPr>
          <p:cNvPr id="4" name="Slide Number Placeholder 3"/>
          <p:cNvSpPr>
            <a:spLocks noGrp="1"/>
          </p:cNvSpPr>
          <p:nvPr>
            <p:ph type="sldNum" sz="quarter" idx="12"/>
          </p:nvPr>
        </p:nvSpPr>
        <p:spPr/>
        <p:txBody>
          <a:bodyPr/>
          <a:lstStyle/>
          <a:p>
            <a:fld id="{034D8EFC-CA94-D94E-9FBF-19E6A5A830A3}" type="slidenum">
              <a:rPr lang="en-US" smtClean="0"/>
              <a:pPr/>
              <a:t>37</a:t>
            </a:fld>
            <a:endParaRPr lang="en-US"/>
          </a:p>
        </p:txBody>
      </p:sp>
      <p:sp>
        <p:nvSpPr>
          <p:cNvPr id="7" name="Content Placeholder 2"/>
          <p:cNvSpPr txBox="1">
            <a:spLocks/>
          </p:cNvSpPr>
          <p:nvPr/>
        </p:nvSpPr>
        <p:spPr>
          <a:xfrm>
            <a:off x="0" y="3657600"/>
            <a:ext cx="8164286" cy="170610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SzPct val="80000"/>
              <a:buFont typeface="Lucida Grande"/>
              <a:buChar char="►"/>
              <a:defRPr sz="2800" b="0" i="0" kern="1200">
                <a:solidFill>
                  <a:srgbClr val="800000"/>
                </a:solidFill>
                <a:latin typeface="Helvetica Neue Light"/>
                <a:ea typeface="+mn-ea"/>
                <a:cs typeface="Helvetica Neue Light"/>
              </a:defRPr>
            </a:lvl1pPr>
            <a:lvl2pPr marL="742950" indent="-285750" algn="l" defTabSz="457200" rtl="0" eaLnBrk="1" latinLnBrk="0" hangingPunct="1">
              <a:spcBef>
                <a:spcPct val="20000"/>
              </a:spcBef>
              <a:buFont typeface="Wingdings" charset="2"/>
              <a:buChar char="§"/>
              <a:defRPr sz="2400" b="0" i="0" kern="1200">
                <a:solidFill>
                  <a:schemeClr val="tx2"/>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000" b="0" i="0" kern="1200">
                <a:solidFill>
                  <a:srgbClr val="008000"/>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1800" b="0" i="0" kern="1200">
                <a:solidFill>
                  <a:schemeClr val="accent1"/>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18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None/>
            </a:pPr>
            <a:r>
              <a:rPr lang="ta-IN" sz="2800" b="1" dirty="0"/>
              <a:t>Ostatke ove vruće materije možemo danas vidjeti u obliku hladne mikrovalne kozmičke pozadine </a:t>
            </a:r>
            <a:r>
              <a:rPr lang="ta-IN" sz="2800" b="1" dirty="0" smtClean="0"/>
              <a:t>(</a:t>
            </a:r>
            <a:r>
              <a:rPr lang="ta-IN" sz="2800" b="1" dirty="0"/>
              <a:t>Cosmic Microwave Background radiation, </a:t>
            </a:r>
            <a:r>
              <a:rPr lang="ta-IN" sz="2800" b="1" dirty="0" smtClean="0"/>
              <a:t>CMB)</a:t>
            </a:r>
            <a:r>
              <a:rPr lang="hr-HR" sz="2800" b="1" dirty="0" smtClean="0"/>
              <a:t> k</a:t>
            </a:r>
            <a:r>
              <a:rPr lang="ta-IN" sz="2800" b="1" dirty="0" smtClean="0"/>
              <a:t>oja </a:t>
            </a:r>
            <a:r>
              <a:rPr lang="ta-IN" sz="2800" b="1" dirty="0"/>
              <a:t>danas prožima cijeli svemir </a:t>
            </a:r>
            <a:r>
              <a:rPr lang="hr-HR" sz="2800" b="1" dirty="0" smtClean="0"/>
              <a:t>i v</a:t>
            </a:r>
            <a:r>
              <a:rPr lang="ta-IN" sz="2800" b="1" dirty="0" smtClean="0"/>
              <a:t>idljiva </a:t>
            </a:r>
            <a:r>
              <a:rPr lang="ta-IN" sz="2800" b="1" dirty="0"/>
              <a:t>je mikrovalnim detektorima kao uniforman sjaj preko cijelog </a:t>
            </a:r>
            <a:r>
              <a:rPr lang="ta-IN" sz="2800" b="1" dirty="0" smtClean="0"/>
              <a:t>neba</a:t>
            </a:r>
            <a:r>
              <a:rPr lang="hr-HR" sz="2800" b="1" dirty="0" smtClean="0"/>
              <a:t>.</a:t>
            </a:r>
            <a:endParaRPr lang="ta-IN" sz="2800" b="1" dirty="0"/>
          </a:p>
          <a:p>
            <a:endParaRPr lang="en-US" b="1" dirty="0"/>
          </a:p>
        </p:txBody>
      </p:sp>
      <p:pic>
        <p:nvPicPr>
          <p:cNvPr id="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4652962" y="3500439"/>
            <a:ext cx="8229600" cy="1228725"/>
          </a:xfrm>
          <a:prstGeom prst="rect">
            <a:avLst/>
          </a:prstGeom>
          <a:noFill/>
          <a:ln>
            <a:noFill/>
          </a:ln>
          <a:effectLst/>
          <a:extLst>
            <a:ext uri="{909E8E84-426E-40dd-AFC4-6F175D3DCCD1}">
              <a14:hiddenFill xmlns="" xmlns:a14="http://schemas.microsoft.com/office/drawing/2010/main">
                <a:solidFill>
                  <a:srgbClr val="CCCC00"/>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267485370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457200" eaLnBrk="1" fontAlgn="auto" hangingPunct="1">
              <a:spcBef>
                <a:spcPts val="0"/>
              </a:spcBef>
              <a:spcAft>
                <a:spcPts val="0"/>
              </a:spcAft>
              <a:defRPr/>
            </a:pPr>
            <a:endParaRPr lang="en-US" sz="2400">
              <a:solidFill>
                <a:srgbClr val="000000"/>
              </a:solidFill>
              <a:latin typeface="Arial" charset="0"/>
              <a:ea typeface="+mn-ea"/>
              <a:cs typeface="+mn-cs"/>
            </a:endParaRPr>
          </a:p>
        </p:txBody>
      </p:sp>
      <p:pic>
        <p:nvPicPr>
          <p:cNvPr id="81922" name="Picture 3" descr="CMB_Timeline150nt"/>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43354" y="1436689"/>
            <a:ext cx="6913685" cy="4224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Rectangle 4"/>
          <p:cNvSpPr>
            <a:spLocks noChangeArrowheads="1"/>
          </p:cNvSpPr>
          <p:nvPr/>
        </p:nvSpPr>
        <p:spPr bwMode="auto">
          <a:xfrm>
            <a:off x="380663" y="3316288"/>
            <a:ext cx="1913001" cy="463846"/>
          </a:xfrm>
          <a:prstGeom prst="rect">
            <a:avLst/>
          </a:prstGeom>
          <a:noFill/>
          <a:ln w="25400">
            <a:noFill/>
            <a:miter lim="800000"/>
            <a:headEnd/>
            <a:tailEnd/>
          </a:ln>
          <a:effectLst/>
        </p:spPr>
        <p:txBody>
          <a:bodyPr wrap="none" lIns="90000" tIns="46800" rIns="90000" bIns="46800">
            <a:spAutoFit/>
          </a:bodyPr>
          <a:lstStyle/>
          <a:p>
            <a:pPr algn="ctr" defTabSz="457200" eaLnBrk="1" fontAlgn="auto" hangingPunct="1">
              <a:spcBef>
                <a:spcPts val="0"/>
              </a:spcBef>
              <a:spcAft>
                <a:spcPts val="0"/>
              </a:spcAft>
              <a:defRPr/>
            </a:pPr>
            <a:r>
              <a:rPr lang="ta-IN" sz="2400" dirty="0">
                <a:solidFill>
                  <a:srgbClr val="EAEAEA"/>
                </a:solidFill>
                <a:effectLst>
                  <a:outerShdw blurRad="38100" dist="38100" dir="2700000" algn="tl">
                    <a:srgbClr val="DDDDDD"/>
                  </a:outerShdw>
                </a:effectLst>
                <a:latin typeface="Helvetica"/>
                <a:ea typeface="+mn-ea"/>
                <a:cs typeface="Helvetica"/>
              </a:rPr>
              <a:t>Veliki prasak</a:t>
            </a:r>
            <a:endParaRPr lang="de-DE" sz="2000" dirty="0">
              <a:solidFill>
                <a:srgbClr val="EAEAEA"/>
              </a:solidFill>
              <a:latin typeface="Helvetica"/>
              <a:ea typeface="+mn-ea"/>
              <a:cs typeface="Helvetica"/>
            </a:endParaRPr>
          </a:p>
        </p:txBody>
      </p:sp>
      <p:sp>
        <p:nvSpPr>
          <p:cNvPr id="25" name="TextBox 24"/>
          <p:cNvSpPr txBox="1"/>
          <p:nvPr/>
        </p:nvSpPr>
        <p:spPr>
          <a:xfrm rot="17908534">
            <a:off x="6764993" y="3325913"/>
            <a:ext cx="739931" cy="307777"/>
          </a:xfrm>
          <a:prstGeom prst="rect">
            <a:avLst/>
          </a:prstGeom>
          <a:noFill/>
        </p:spPr>
        <p:txBody>
          <a:bodyPr wrap="none">
            <a:spAutoFit/>
          </a:bodyPr>
          <a:lstStyle>
            <a:lvl1pPr>
              <a:defRPr sz="3200">
                <a:solidFill>
                  <a:schemeClr val="tx1"/>
                </a:solidFill>
                <a:latin typeface="Helvetica" charset="0"/>
                <a:ea typeface="ＭＳ Ｐゴシック" charset="0"/>
                <a:cs typeface="ＭＳ Ｐゴシック" charset="0"/>
              </a:defRPr>
            </a:lvl1pPr>
            <a:lvl2pPr marL="742950" indent="-285750">
              <a:defRPr sz="3200">
                <a:solidFill>
                  <a:schemeClr val="tx1"/>
                </a:solidFill>
                <a:latin typeface="Helvetica" charset="0"/>
                <a:ea typeface="ＭＳ Ｐゴシック" charset="0"/>
              </a:defRPr>
            </a:lvl2pPr>
            <a:lvl3pPr marL="1143000" indent="-228600">
              <a:defRPr sz="3200">
                <a:solidFill>
                  <a:schemeClr val="tx1"/>
                </a:solidFill>
                <a:latin typeface="Helvetica" charset="0"/>
                <a:ea typeface="ＭＳ Ｐゴシック" charset="0"/>
              </a:defRPr>
            </a:lvl3pPr>
            <a:lvl4pPr marL="1600200" indent="-228600">
              <a:defRPr sz="3200">
                <a:solidFill>
                  <a:schemeClr val="tx1"/>
                </a:solidFill>
                <a:latin typeface="Helvetica" charset="0"/>
                <a:ea typeface="ＭＳ Ｐゴシック" charset="0"/>
              </a:defRPr>
            </a:lvl4pPr>
            <a:lvl5pPr marL="2057400" indent="-228600">
              <a:defRPr sz="3200">
                <a:solidFill>
                  <a:schemeClr val="tx1"/>
                </a:solidFill>
                <a:latin typeface="Helvetica" charset="0"/>
                <a:ea typeface="ＭＳ Ｐゴシック" charset="0"/>
              </a:defRPr>
            </a:lvl5pPr>
            <a:lvl6pPr marL="2514600" indent="-228600" eaLnBrk="0" fontAlgn="base" hangingPunct="0">
              <a:spcBef>
                <a:spcPct val="0"/>
              </a:spcBef>
              <a:spcAft>
                <a:spcPct val="0"/>
              </a:spcAft>
              <a:defRPr sz="3200">
                <a:solidFill>
                  <a:schemeClr val="tx1"/>
                </a:solidFill>
                <a:latin typeface="Helvetica" charset="0"/>
                <a:ea typeface="ＭＳ Ｐゴシック" charset="0"/>
              </a:defRPr>
            </a:lvl6pPr>
            <a:lvl7pPr marL="2971800" indent="-228600" eaLnBrk="0" fontAlgn="base" hangingPunct="0">
              <a:spcBef>
                <a:spcPct val="0"/>
              </a:spcBef>
              <a:spcAft>
                <a:spcPct val="0"/>
              </a:spcAft>
              <a:defRPr sz="3200">
                <a:solidFill>
                  <a:schemeClr val="tx1"/>
                </a:solidFill>
                <a:latin typeface="Helvetica" charset="0"/>
                <a:ea typeface="ＭＳ Ｐゴシック" charset="0"/>
              </a:defRPr>
            </a:lvl7pPr>
            <a:lvl8pPr marL="3429000" indent="-228600" eaLnBrk="0" fontAlgn="base" hangingPunct="0">
              <a:spcBef>
                <a:spcPct val="0"/>
              </a:spcBef>
              <a:spcAft>
                <a:spcPct val="0"/>
              </a:spcAft>
              <a:defRPr sz="3200">
                <a:solidFill>
                  <a:schemeClr val="tx1"/>
                </a:solidFill>
                <a:latin typeface="Helvetica" charset="0"/>
                <a:ea typeface="ＭＳ Ｐゴシック" charset="0"/>
              </a:defRPr>
            </a:lvl8pPr>
            <a:lvl9pPr marL="3886200" indent="-228600" eaLnBrk="0" fontAlgn="base" hangingPunct="0">
              <a:spcBef>
                <a:spcPct val="0"/>
              </a:spcBef>
              <a:spcAft>
                <a:spcPct val="0"/>
              </a:spcAft>
              <a:defRPr sz="3200">
                <a:solidFill>
                  <a:schemeClr val="tx1"/>
                </a:solidFill>
                <a:latin typeface="Helvetica" charset="0"/>
                <a:ea typeface="ＭＳ Ｐゴシック" charset="0"/>
              </a:defRPr>
            </a:lvl9pPr>
          </a:lstStyle>
          <a:p>
            <a:pPr defTabSz="457200" eaLnBrk="1" fontAlgn="auto" hangingPunct="1">
              <a:spcBef>
                <a:spcPts val="0"/>
              </a:spcBef>
              <a:spcAft>
                <a:spcPts val="0"/>
              </a:spcAft>
              <a:defRPr/>
            </a:pPr>
            <a:r>
              <a:rPr lang="en-GB" sz="1400">
                <a:solidFill>
                  <a:srgbClr val="FFFF00"/>
                </a:solidFill>
                <a:effectLst>
                  <a:outerShdw blurRad="38100" dist="38100" dir="2700000" algn="tl">
                    <a:srgbClr val="DDDDDD"/>
                  </a:outerShdw>
                </a:effectLst>
                <a:latin typeface="Arial" charset="0"/>
              </a:rPr>
              <a:t>WMAP</a:t>
            </a:r>
          </a:p>
        </p:txBody>
      </p:sp>
      <p:sp>
        <p:nvSpPr>
          <p:cNvPr id="12" name="Rectangle 10"/>
          <p:cNvSpPr>
            <a:spLocks noChangeArrowheads="1"/>
          </p:cNvSpPr>
          <p:nvPr/>
        </p:nvSpPr>
        <p:spPr bwMode="auto">
          <a:xfrm>
            <a:off x="1770596" y="5949951"/>
            <a:ext cx="1707817" cy="340735"/>
          </a:xfrm>
          <a:prstGeom prst="rect">
            <a:avLst/>
          </a:prstGeom>
          <a:noFill/>
          <a:ln w="25400">
            <a:noFill/>
            <a:miter lim="800000"/>
            <a:headEnd/>
            <a:tailEnd/>
          </a:ln>
          <a:effectLst/>
        </p:spPr>
        <p:txBody>
          <a:bodyPr wrap="none" lIns="90000" tIns="46800" rIns="90000" bIns="46800">
            <a:spAutoFit/>
          </a:bodyPr>
          <a:lstStyle/>
          <a:p>
            <a:pPr algn="ctr" defTabSz="457200" eaLnBrk="1" fontAlgn="auto" hangingPunct="1">
              <a:spcBef>
                <a:spcPts val="0"/>
              </a:spcBef>
              <a:spcAft>
                <a:spcPts val="0"/>
              </a:spcAft>
              <a:defRPr/>
            </a:pPr>
            <a:r>
              <a:rPr lang="en-GB" sz="1600" dirty="0">
                <a:solidFill>
                  <a:srgbClr val="F1C543"/>
                </a:solidFill>
                <a:effectLst>
                  <a:outerShdw blurRad="38100" dist="38100" dir="2700000" algn="tl">
                    <a:srgbClr val="DDDDDD"/>
                  </a:outerShdw>
                </a:effectLst>
                <a:latin typeface="Helvetica"/>
                <a:ea typeface="+mn-ea"/>
                <a:cs typeface="Helvetica"/>
              </a:rPr>
              <a:t>~380‘000 </a:t>
            </a:r>
            <a:r>
              <a:rPr lang="ta-IN" sz="1600" dirty="0">
                <a:solidFill>
                  <a:srgbClr val="F1C543"/>
                </a:solidFill>
                <a:effectLst>
                  <a:outerShdw blurRad="38100" dist="38100" dir="2700000" algn="tl">
                    <a:srgbClr val="DDDDDD"/>
                  </a:outerShdw>
                </a:effectLst>
                <a:latin typeface="Helvetica"/>
                <a:ea typeface="+mn-ea"/>
                <a:cs typeface="Helvetica"/>
              </a:rPr>
              <a:t>godina</a:t>
            </a:r>
            <a:endParaRPr lang="en-GB" sz="1600" dirty="0">
              <a:solidFill>
                <a:srgbClr val="F1C543"/>
              </a:solidFill>
              <a:effectLst>
                <a:outerShdw blurRad="38100" dist="38100" dir="2700000" algn="tl">
                  <a:srgbClr val="DDDDDD"/>
                </a:outerShdw>
              </a:effectLst>
              <a:latin typeface="Helvetica"/>
              <a:ea typeface="+mn-ea"/>
              <a:cs typeface="Helvetica"/>
            </a:endParaRPr>
          </a:p>
        </p:txBody>
      </p:sp>
      <p:grpSp>
        <p:nvGrpSpPr>
          <p:cNvPr id="3" name="Group 23"/>
          <p:cNvGrpSpPr>
            <a:grpSpLocks/>
          </p:cNvGrpSpPr>
          <p:nvPr/>
        </p:nvGrpSpPr>
        <p:grpSpPr bwMode="auto">
          <a:xfrm>
            <a:off x="2628900" y="3933825"/>
            <a:ext cx="4103077" cy="1919288"/>
            <a:chOff x="2057399" y="4420511"/>
            <a:chExt cx="4103456" cy="1440906"/>
          </a:xfrm>
        </p:grpSpPr>
        <p:sp>
          <p:nvSpPr>
            <p:cNvPr id="187412" name="Line 7"/>
            <p:cNvSpPr>
              <a:spLocks noChangeShapeType="1"/>
            </p:cNvSpPr>
            <p:nvPr/>
          </p:nvSpPr>
          <p:spPr bwMode="auto">
            <a:xfrm flipH="1">
              <a:off x="2057399" y="5861417"/>
              <a:ext cx="4103456" cy="0"/>
            </a:xfrm>
            <a:prstGeom prst="line">
              <a:avLst/>
            </a:prstGeom>
            <a:noFill/>
            <a:ln w="19050">
              <a:solidFill>
                <a:srgbClr val="F1C543"/>
              </a:solidFill>
              <a:round/>
              <a:headEnd/>
              <a:tailEnd type="triangle" w="lg" len="lg"/>
            </a:ln>
            <a:extLst>
              <a:ext uri="{909E8E84-426E-40dd-AFC4-6F175D3DCCD1}">
                <a14:hiddenFill xmlns="" xmlns:a14="http://schemas.microsoft.com/office/drawing/2010/main">
                  <a:noFill/>
                </a14:hiddenFill>
              </a:ext>
            </a:extLst>
          </p:spPr>
          <p:txBody>
            <a:bodyPr wrap="none" lIns="90000" tIns="46800" rIns="90000" bIns="46800" anchor="ctr"/>
            <a:lstStyle/>
            <a:p>
              <a:pPr defTabSz="457200" eaLnBrk="1" fontAlgn="auto" hangingPunct="1">
                <a:spcBef>
                  <a:spcPts val="0"/>
                </a:spcBef>
                <a:spcAft>
                  <a:spcPts val="0"/>
                </a:spcAft>
                <a:defRPr/>
              </a:pPr>
              <a:endParaRPr lang="en-US" sz="1800">
                <a:solidFill>
                  <a:prstClr val="black"/>
                </a:solidFill>
                <a:latin typeface="Helvetica"/>
                <a:ea typeface="+mn-ea"/>
                <a:cs typeface="Helvetica"/>
              </a:endParaRPr>
            </a:p>
          </p:txBody>
        </p:sp>
        <p:sp>
          <p:nvSpPr>
            <p:cNvPr id="15" name="Rectangle 9"/>
            <p:cNvSpPr>
              <a:spLocks noChangeArrowheads="1"/>
            </p:cNvSpPr>
            <p:nvPr/>
          </p:nvSpPr>
          <p:spPr bwMode="auto">
            <a:xfrm>
              <a:off x="2362944" y="5509831"/>
              <a:ext cx="3523142" cy="255807"/>
            </a:xfrm>
            <a:prstGeom prst="rect">
              <a:avLst/>
            </a:prstGeom>
            <a:noFill/>
            <a:ln w="25400">
              <a:noFill/>
              <a:miter lim="800000"/>
              <a:headEnd/>
              <a:tailEnd/>
            </a:ln>
            <a:effectLst/>
          </p:spPr>
          <p:txBody>
            <a:bodyPr wrap="none" lIns="90000" tIns="46800" rIns="90000" bIns="46800">
              <a:spAutoFit/>
            </a:bodyPr>
            <a:lstStyle/>
            <a:p>
              <a:pPr algn="ctr" defTabSz="457200" eaLnBrk="1" fontAlgn="auto" hangingPunct="1">
                <a:spcBef>
                  <a:spcPts val="0"/>
                </a:spcBef>
                <a:spcAft>
                  <a:spcPts val="0"/>
                </a:spcAft>
                <a:defRPr/>
              </a:pPr>
              <a:r>
                <a:rPr lang="ta-IN" sz="1600" dirty="0">
                  <a:solidFill>
                    <a:srgbClr val="F1C543"/>
                  </a:solidFill>
                  <a:effectLst>
                    <a:outerShdw blurRad="38100" dist="38100" dir="2700000" algn="tl">
                      <a:srgbClr val="DDDDDD"/>
                    </a:outerShdw>
                  </a:effectLst>
                  <a:latin typeface="Helvetica"/>
                  <a:ea typeface="+mn-ea"/>
                  <a:cs typeface="Helvetica"/>
                </a:rPr>
                <a:t>Experimenti u astrofizici i kozmologiji</a:t>
              </a:r>
              <a:endParaRPr lang="en-GB" sz="1600" dirty="0">
                <a:solidFill>
                  <a:srgbClr val="F1C543"/>
                </a:solidFill>
                <a:effectLst>
                  <a:outerShdw blurRad="38100" dist="38100" dir="2700000" algn="tl">
                    <a:srgbClr val="DDDDDD"/>
                  </a:outerShdw>
                </a:effectLst>
                <a:latin typeface="Helvetica"/>
                <a:ea typeface="+mn-ea"/>
                <a:cs typeface="Helvetica"/>
              </a:endParaRPr>
            </a:p>
          </p:txBody>
        </p:sp>
        <p:cxnSp>
          <p:nvCxnSpPr>
            <p:cNvPr id="81942" name="Straight Connector 14"/>
            <p:cNvCxnSpPr>
              <a:cxnSpLocks noChangeShapeType="1"/>
            </p:cNvCxnSpPr>
            <p:nvPr/>
          </p:nvCxnSpPr>
          <p:spPr bwMode="auto">
            <a:xfrm rot="5400000">
              <a:off x="1355440" y="5122474"/>
              <a:ext cx="1404720" cy="794"/>
            </a:xfrm>
            <a:prstGeom prst="line">
              <a:avLst/>
            </a:prstGeom>
            <a:noFill/>
            <a:ln w="19050">
              <a:solidFill>
                <a:srgbClr val="F1C543"/>
              </a:solidFill>
              <a:prstDash val="sysDash"/>
              <a:round/>
              <a:headEnd/>
              <a:tailEnd/>
            </a:ln>
            <a:extLst>
              <a:ext uri="{909E8E84-426E-40dd-AFC4-6F175D3DCCD1}">
                <a14:hiddenFill xmlns="" xmlns:a14="http://schemas.microsoft.com/office/drawing/2010/main">
                  <a:noFill/>
                </a14:hiddenFill>
              </a:ext>
            </a:extLst>
          </p:spPr>
        </p:cxnSp>
      </p:grpSp>
      <p:pic>
        <p:nvPicPr>
          <p:cNvPr id="17" name="Picture 16" descr="hst_Glaxy_M51.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68346" y="1497210"/>
            <a:ext cx="1440160" cy="1427797"/>
          </a:xfrm>
          <a:prstGeom prst="rect">
            <a:avLst/>
          </a:prstGeom>
          <a:effectLst>
            <a:innerShdw blurRad="63500" dist="50800" dir="2700000">
              <a:prstClr val="black">
                <a:alpha val="50000"/>
              </a:prstClr>
            </a:innerShdw>
          </a:effectLst>
        </p:spPr>
      </p:pic>
      <p:pic>
        <p:nvPicPr>
          <p:cNvPr id="26" name="Picture 25" descr="stars-crab-nebula.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668344" y="4293096"/>
            <a:ext cx="1360482" cy="1358936"/>
          </a:xfrm>
          <a:prstGeom prst="rect">
            <a:avLst/>
          </a:prstGeom>
          <a:effectLst>
            <a:innerShdw blurRad="63500" dist="50800" dir="2700000">
              <a:prstClr val="black">
                <a:alpha val="50000"/>
              </a:prstClr>
            </a:innerShdw>
          </a:effectLst>
        </p:spPr>
      </p:pic>
      <p:pic>
        <p:nvPicPr>
          <p:cNvPr id="27" name="Picture 26" descr="mob3912_1271841051.jp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596368" y="3029152"/>
            <a:ext cx="1547663" cy="1194120"/>
          </a:xfrm>
          <a:prstGeom prst="rect">
            <a:avLst/>
          </a:prstGeom>
          <a:effectLst>
            <a:innerShdw blurRad="63500" dist="50800" dir="2700000">
              <a:prstClr val="black">
                <a:alpha val="50000"/>
              </a:prstClr>
            </a:innerShdw>
          </a:effectLst>
        </p:spPr>
      </p:pic>
      <p:grpSp>
        <p:nvGrpSpPr>
          <p:cNvPr id="4" name="Group 24"/>
          <p:cNvGrpSpPr>
            <a:grpSpLocks/>
          </p:cNvGrpSpPr>
          <p:nvPr/>
        </p:nvGrpSpPr>
        <p:grpSpPr bwMode="auto">
          <a:xfrm>
            <a:off x="2406162" y="1773238"/>
            <a:ext cx="2900918" cy="1384300"/>
            <a:chOff x="803114" y="1257673"/>
            <a:chExt cx="2902803" cy="1038646"/>
          </a:xfrm>
        </p:grpSpPr>
        <p:sp>
          <p:nvSpPr>
            <p:cNvPr id="187410" name="Line 11"/>
            <p:cNvSpPr>
              <a:spLocks noChangeShapeType="1"/>
            </p:cNvSpPr>
            <p:nvPr/>
          </p:nvSpPr>
          <p:spPr bwMode="auto">
            <a:xfrm flipH="1">
              <a:off x="808979" y="1377975"/>
              <a:ext cx="0" cy="918344"/>
            </a:xfrm>
            <a:prstGeom prst="line">
              <a:avLst/>
            </a:prstGeom>
            <a:noFill/>
            <a:ln w="19050">
              <a:solidFill>
                <a:srgbClr val="FFBFB9"/>
              </a:solidFill>
              <a:round/>
              <a:headEnd/>
              <a:tailEnd/>
            </a:ln>
            <a:extLst>
              <a:ext uri="{909E8E84-426E-40dd-AFC4-6F175D3DCCD1}">
                <a14:hiddenFill xmlns="" xmlns:a14="http://schemas.microsoft.com/office/drawing/2010/main">
                  <a:noFill/>
                </a14:hiddenFill>
              </a:ext>
            </a:extLst>
          </p:spPr>
          <p:txBody>
            <a:bodyPr wrap="none" anchor="ctr"/>
            <a:lstStyle/>
            <a:p>
              <a:pPr defTabSz="457200" eaLnBrk="1" fontAlgn="auto" hangingPunct="1">
                <a:spcBef>
                  <a:spcPts val="0"/>
                </a:spcBef>
                <a:spcAft>
                  <a:spcPts val="0"/>
                </a:spcAft>
                <a:defRPr/>
              </a:pPr>
              <a:endParaRPr lang="en-US" sz="1800">
                <a:solidFill>
                  <a:prstClr val="black"/>
                </a:solidFill>
                <a:latin typeface="Helvetica"/>
                <a:ea typeface="+mn-ea"/>
                <a:cs typeface="Helvetica"/>
              </a:endParaRPr>
            </a:p>
          </p:txBody>
        </p:sp>
        <p:sp>
          <p:nvSpPr>
            <p:cNvPr id="20" name="Rectangle 10"/>
            <p:cNvSpPr>
              <a:spLocks noChangeArrowheads="1"/>
            </p:cNvSpPr>
            <p:nvPr/>
          </p:nvSpPr>
          <p:spPr bwMode="auto">
            <a:xfrm>
              <a:off x="803114" y="1257673"/>
              <a:ext cx="2902803" cy="255655"/>
            </a:xfrm>
            <a:prstGeom prst="rect">
              <a:avLst/>
            </a:prstGeom>
            <a:noFill/>
            <a:ln w="25400">
              <a:noFill/>
              <a:miter lim="800000"/>
              <a:headEnd/>
              <a:tailEnd/>
            </a:ln>
            <a:effectLst/>
          </p:spPr>
          <p:txBody>
            <a:bodyPr wrap="none" lIns="90000" tIns="46800" rIns="90000" bIns="46800">
              <a:spAutoFit/>
            </a:bodyPr>
            <a:lstStyle/>
            <a:p>
              <a:pPr defTabSz="457200" eaLnBrk="1" fontAlgn="auto" hangingPunct="1">
                <a:spcBef>
                  <a:spcPts val="0"/>
                </a:spcBef>
                <a:spcAft>
                  <a:spcPts val="0"/>
                </a:spcAft>
                <a:defRPr/>
              </a:pPr>
              <a:r>
                <a:rPr lang="en-GB" sz="1600" dirty="0">
                  <a:solidFill>
                    <a:srgbClr val="FFBFB9"/>
                  </a:solidFill>
                  <a:effectLst>
                    <a:outerShdw blurRad="38100" dist="38100" dir="2700000" algn="tl">
                      <a:srgbClr val="DDDDDD"/>
                    </a:outerShdw>
                  </a:effectLst>
                  <a:latin typeface="Helvetica"/>
                  <a:ea typeface="+mn-ea"/>
                  <a:cs typeface="Helvetica"/>
                </a:rPr>
                <a:t>LHC@CERN:  ~ 10</a:t>
              </a:r>
              <a:r>
                <a:rPr lang="en-GB" sz="1600" baseline="30000" dirty="0">
                  <a:solidFill>
                    <a:srgbClr val="FFBFB9"/>
                  </a:solidFill>
                  <a:effectLst>
                    <a:outerShdw blurRad="38100" dist="38100" dir="2700000" algn="tl">
                      <a:srgbClr val="DDDDDD"/>
                    </a:outerShdw>
                  </a:effectLst>
                  <a:latin typeface="Helvetica"/>
                  <a:ea typeface="+mn-ea"/>
                  <a:cs typeface="Helvetica"/>
                </a:rPr>
                <a:t>-12 </a:t>
              </a:r>
              <a:r>
                <a:rPr lang="en-GB" sz="1600" dirty="0">
                  <a:solidFill>
                    <a:srgbClr val="FFBFB9"/>
                  </a:solidFill>
                  <a:effectLst>
                    <a:outerShdw blurRad="38100" dist="38100" dir="2700000" algn="tl">
                      <a:srgbClr val="DDDDDD"/>
                    </a:outerShdw>
                  </a:effectLst>
                  <a:latin typeface="Helvetica"/>
                  <a:ea typeface="+mn-ea"/>
                  <a:cs typeface="Helvetica"/>
                </a:rPr>
                <a:t>se</a:t>
              </a:r>
              <a:r>
                <a:rPr lang="ta-IN" sz="1600" dirty="0">
                  <a:solidFill>
                    <a:srgbClr val="FFBFB9"/>
                  </a:solidFill>
                  <a:effectLst>
                    <a:outerShdw blurRad="38100" dist="38100" dir="2700000" algn="tl">
                      <a:srgbClr val="DDDDDD"/>
                    </a:outerShdw>
                  </a:effectLst>
                  <a:latin typeface="Helvetica"/>
                  <a:ea typeface="+mn-ea"/>
                  <a:cs typeface="Helvetica"/>
                </a:rPr>
                <a:t>kundi</a:t>
              </a:r>
              <a:r>
                <a:rPr lang="en-GB" sz="1600" dirty="0">
                  <a:solidFill>
                    <a:srgbClr val="FFBFB9"/>
                  </a:solidFill>
                  <a:effectLst>
                    <a:outerShdw blurRad="38100" dist="38100" dir="2700000" algn="tl">
                      <a:srgbClr val="DDDDDD"/>
                    </a:outerShdw>
                  </a:effectLst>
                  <a:latin typeface="Helvetica"/>
                  <a:ea typeface="+mn-ea"/>
                  <a:cs typeface="Helvetica"/>
                </a:rPr>
                <a:t>    </a:t>
              </a:r>
            </a:p>
          </p:txBody>
        </p:sp>
      </p:grpSp>
      <p:pic>
        <p:nvPicPr>
          <p:cNvPr id="2" name="Picture 1" descr="Screen Shot 2012-09-06 at 15.39.41.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778" y="68628"/>
            <a:ext cx="2557554" cy="1756144"/>
          </a:xfrm>
          <a:prstGeom prst="rect">
            <a:avLst/>
          </a:prstGeom>
          <a:effectLst>
            <a:innerShdw blurRad="63500" dist="50800" dir="2700000">
              <a:prstClr val="black">
                <a:alpha val="50000"/>
              </a:prstClr>
            </a:innerShdw>
          </a:effectLst>
        </p:spPr>
      </p:pic>
      <p:grpSp>
        <p:nvGrpSpPr>
          <p:cNvPr id="5" name="Group 6"/>
          <p:cNvGrpSpPr>
            <a:grpSpLocks/>
          </p:cNvGrpSpPr>
          <p:nvPr/>
        </p:nvGrpSpPr>
        <p:grpSpPr bwMode="auto">
          <a:xfrm>
            <a:off x="2366597" y="4814889"/>
            <a:ext cx="5160397" cy="846137"/>
            <a:chOff x="1152" y="3500"/>
            <a:chExt cx="4340" cy="400"/>
          </a:xfrm>
        </p:grpSpPr>
        <p:sp>
          <p:nvSpPr>
            <p:cNvPr id="187405" name="Line 7"/>
            <p:cNvSpPr>
              <a:spLocks noChangeShapeType="1"/>
            </p:cNvSpPr>
            <p:nvPr/>
          </p:nvSpPr>
          <p:spPr bwMode="auto">
            <a:xfrm>
              <a:off x="1152" y="3702"/>
              <a:ext cx="3604" cy="0"/>
            </a:xfrm>
            <a:prstGeom prst="line">
              <a:avLst/>
            </a:prstGeom>
            <a:noFill/>
            <a:ln w="2540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lIns="90000" tIns="46800" rIns="90000" bIns="46800" anchor="ctr"/>
            <a:lstStyle/>
            <a:p>
              <a:pPr defTabSz="457200" eaLnBrk="1" fontAlgn="auto" hangingPunct="1">
                <a:spcBef>
                  <a:spcPts val="0"/>
                </a:spcBef>
                <a:spcAft>
                  <a:spcPts val="0"/>
                </a:spcAft>
                <a:defRPr/>
              </a:pPr>
              <a:endParaRPr lang="en-US" sz="1800">
                <a:solidFill>
                  <a:prstClr val="black"/>
                </a:solidFill>
                <a:latin typeface="Helvetica"/>
                <a:ea typeface="+mn-ea"/>
                <a:cs typeface="Helvetica"/>
              </a:endParaRPr>
            </a:p>
          </p:txBody>
        </p:sp>
        <p:sp>
          <p:nvSpPr>
            <p:cNvPr id="23" name="Rectangle 8"/>
            <p:cNvSpPr>
              <a:spLocks noChangeArrowheads="1"/>
            </p:cNvSpPr>
            <p:nvPr/>
          </p:nvSpPr>
          <p:spPr bwMode="auto">
            <a:xfrm>
              <a:off x="4714" y="3595"/>
              <a:ext cx="778" cy="190"/>
            </a:xfrm>
            <a:prstGeom prst="rect">
              <a:avLst/>
            </a:prstGeom>
            <a:noFill/>
            <a:ln w="25400">
              <a:noFill/>
              <a:miter lim="800000"/>
              <a:headEnd/>
              <a:tailEnd/>
            </a:ln>
            <a:effectLst/>
          </p:spPr>
          <p:txBody>
            <a:bodyPr wrap="none" lIns="90000" tIns="46800" rIns="90000" bIns="46800">
              <a:spAutoFit/>
            </a:bodyPr>
            <a:lstStyle/>
            <a:p>
              <a:pPr algn="ctr" defTabSz="457200" eaLnBrk="1" fontAlgn="auto" hangingPunct="1">
                <a:spcBef>
                  <a:spcPts val="0"/>
                </a:spcBef>
                <a:spcAft>
                  <a:spcPts val="0"/>
                </a:spcAft>
                <a:defRPr/>
              </a:pPr>
              <a:r>
                <a:rPr lang="ta-IN" sz="2000" dirty="0">
                  <a:solidFill>
                    <a:srgbClr val="EAEAEA"/>
                  </a:solidFill>
                  <a:effectLst>
                    <a:outerShdw blurRad="38100" dist="38100" dir="2700000" algn="tl">
                      <a:srgbClr val="DDDDDD"/>
                    </a:outerShdw>
                  </a:effectLst>
                  <a:latin typeface="Helvetica"/>
                  <a:ea typeface="+mn-ea"/>
                  <a:cs typeface="Helvetica"/>
                </a:rPr>
                <a:t>Danas</a:t>
              </a:r>
              <a:endParaRPr lang="en-GB" sz="2000" dirty="0">
                <a:solidFill>
                  <a:srgbClr val="EAEAEA"/>
                </a:solidFill>
                <a:effectLst>
                  <a:outerShdw blurRad="38100" dist="38100" dir="2700000" algn="tl">
                    <a:srgbClr val="DDDDDD"/>
                  </a:outerShdw>
                </a:effectLst>
                <a:latin typeface="Helvetica"/>
                <a:ea typeface="+mn-ea"/>
                <a:cs typeface="Helvetica"/>
              </a:endParaRPr>
            </a:p>
          </p:txBody>
        </p:sp>
        <p:sp>
          <p:nvSpPr>
            <p:cNvPr id="28" name="Rectangle 9"/>
            <p:cNvSpPr>
              <a:spLocks noChangeArrowheads="1"/>
            </p:cNvSpPr>
            <p:nvPr/>
          </p:nvSpPr>
          <p:spPr bwMode="auto">
            <a:xfrm>
              <a:off x="1883" y="3500"/>
              <a:ext cx="2071" cy="190"/>
            </a:xfrm>
            <a:prstGeom prst="rect">
              <a:avLst/>
            </a:prstGeom>
            <a:noFill/>
            <a:ln w="25400">
              <a:noFill/>
              <a:miter lim="800000"/>
              <a:headEnd/>
              <a:tailEnd/>
            </a:ln>
            <a:effectLst/>
          </p:spPr>
          <p:txBody>
            <a:bodyPr wrap="none" lIns="90000" tIns="46800" rIns="90000" bIns="46800">
              <a:spAutoFit/>
            </a:bodyPr>
            <a:lstStyle/>
            <a:p>
              <a:pPr algn="ctr" defTabSz="457200" eaLnBrk="1" fontAlgn="auto" hangingPunct="1">
                <a:spcBef>
                  <a:spcPts val="0"/>
                </a:spcBef>
                <a:spcAft>
                  <a:spcPts val="0"/>
                </a:spcAft>
                <a:defRPr/>
              </a:pPr>
              <a:r>
                <a:rPr lang="en-GB" sz="2000" dirty="0">
                  <a:solidFill>
                    <a:srgbClr val="EAEAEA"/>
                  </a:solidFill>
                  <a:effectLst>
                    <a:outerShdw blurRad="38100" dist="38100" dir="2700000" algn="tl">
                      <a:srgbClr val="DDDDDD"/>
                    </a:outerShdw>
                  </a:effectLst>
                  <a:latin typeface="Helvetica"/>
                  <a:ea typeface="+mn-ea"/>
                  <a:cs typeface="Helvetica"/>
                </a:rPr>
                <a:t>13.</a:t>
              </a:r>
              <a:r>
                <a:rPr lang="ta-IN" sz="2000" dirty="0">
                  <a:solidFill>
                    <a:srgbClr val="EAEAEA"/>
                  </a:solidFill>
                  <a:effectLst>
                    <a:outerShdw blurRad="38100" dist="38100" dir="2700000" algn="tl">
                      <a:srgbClr val="DDDDDD"/>
                    </a:outerShdw>
                  </a:effectLst>
                  <a:latin typeface="Helvetica"/>
                  <a:ea typeface="+mn-ea"/>
                  <a:cs typeface="Helvetica"/>
                </a:rPr>
                <a:t>8</a:t>
              </a:r>
              <a:r>
                <a:rPr lang="en-GB" sz="2000" dirty="0">
                  <a:solidFill>
                    <a:srgbClr val="EAEAEA"/>
                  </a:solidFill>
                  <a:effectLst>
                    <a:outerShdw blurRad="38100" dist="38100" dir="2700000" algn="tl">
                      <a:srgbClr val="DDDDDD"/>
                    </a:outerShdw>
                  </a:effectLst>
                  <a:latin typeface="Helvetica"/>
                  <a:ea typeface="+mn-ea"/>
                  <a:cs typeface="Helvetica"/>
                </a:rPr>
                <a:t> </a:t>
              </a:r>
              <a:r>
                <a:rPr lang="ta-IN" sz="2000" dirty="0">
                  <a:solidFill>
                    <a:srgbClr val="EAEAEA"/>
                  </a:solidFill>
                  <a:effectLst>
                    <a:outerShdw blurRad="38100" dist="38100" dir="2700000" algn="tl">
                      <a:srgbClr val="DDDDDD"/>
                    </a:outerShdw>
                  </a:effectLst>
                  <a:latin typeface="Helvetica"/>
                  <a:ea typeface="+mn-ea"/>
                  <a:cs typeface="Helvetica"/>
                </a:rPr>
                <a:t>milijardi godina</a:t>
              </a:r>
              <a:endParaRPr lang="en-GB" sz="2000" dirty="0">
                <a:solidFill>
                  <a:srgbClr val="EAEAEA"/>
                </a:solidFill>
                <a:effectLst>
                  <a:outerShdw blurRad="38100" dist="38100" dir="2700000" algn="tl">
                    <a:srgbClr val="DDDDDD"/>
                  </a:outerShdw>
                </a:effectLst>
                <a:latin typeface="Helvetica"/>
                <a:ea typeface="+mn-ea"/>
                <a:cs typeface="Helvetica"/>
              </a:endParaRPr>
            </a:p>
          </p:txBody>
        </p:sp>
        <p:sp>
          <p:nvSpPr>
            <p:cNvPr id="29" name="Rectangle 10"/>
            <p:cNvSpPr>
              <a:spLocks noChangeArrowheads="1"/>
            </p:cNvSpPr>
            <p:nvPr/>
          </p:nvSpPr>
          <p:spPr bwMode="auto">
            <a:xfrm>
              <a:off x="2509" y="3710"/>
              <a:ext cx="792" cy="190"/>
            </a:xfrm>
            <a:prstGeom prst="rect">
              <a:avLst/>
            </a:prstGeom>
            <a:noFill/>
            <a:ln w="25400">
              <a:noFill/>
              <a:miter lim="800000"/>
              <a:headEnd/>
              <a:tailEnd/>
            </a:ln>
            <a:effectLst/>
          </p:spPr>
          <p:txBody>
            <a:bodyPr wrap="none" lIns="90000" tIns="46800" rIns="90000" bIns="46800">
              <a:spAutoFit/>
            </a:bodyPr>
            <a:lstStyle/>
            <a:p>
              <a:pPr algn="ctr" defTabSz="457200" eaLnBrk="1" fontAlgn="auto" hangingPunct="1">
                <a:spcBef>
                  <a:spcPts val="0"/>
                </a:spcBef>
                <a:spcAft>
                  <a:spcPts val="0"/>
                </a:spcAft>
                <a:defRPr/>
              </a:pPr>
              <a:r>
                <a:rPr lang="de-DE" sz="2000" dirty="0">
                  <a:solidFill>
                    <a:srgbClr val="EAEAEA"/>
                  </a:solidFill>
                  <a:effectLst>
                    <a:outerShdw blurRad="38100" dist="38100" dir="2700000" algn="tl">
                      <a:srgbClr val="DDDDDD"/>
                    </a:outerShdw>
                  </a:effectLst>
                  <a:latin typeface="Helvetica"/>
                  <a:ea typeface="+mn-ea"/>
                  <a:cs typeface="Helvetica"/>
                </a:rPr>
                <a:t>10</a:t>
              </a:r>
              <a:r>
                <a:rPr lang="de-DE" sz="2000" baseline="30000" dirty="0">
                  <a:solidFill>
                    <a:srgbClr val="EAEAEA"/>
                  </a:solidFill>
                  <a:effectLst>
                    <a:outerShdw blurRad="38100" dist="38100" dir="2700000" algn="tl">
                      <a:srgbClr val="DDDDDD"/>
                    </a:outerShdw>
                  </a:effectLst>
                  <a:latin typeface="Helvetica"/>
                  <a:ea typeface="+mn-ea"/>
                  <a:cs typeface="Helvetica"/>
                </a:rPr>
                <a:t>2</a:t>
              </a:r>
              <a:r>
                <a:rPr lang="ta-IN" sz="2000" baseline="30000" dirty="0">
                  <a:solidFill>
                    <a:srgbClr val="EAEAEA"/>
                  </a:solidFill>
                  <a:effectLst>
                    <a:outerShdw blurRad="38100" dist="38100" dir="2700000" algn="tl">
                      <a:srgbClr val="DDDDDD"/>
                    </a:outerShdw>
                  </a:effectLst>
                  <a:latin typeface="Helvetica"/>
                  <a:ea typeface="+mn-ea"/>
                  <a:cs typeface="Helvetica"/>
                </a:rPr>
                <a:t>6</a:t>
              </a:r>
              <a:r>
                <a:rPr lang="de-DE" sz="2000" dirty="0">
                  <a:solidFill>
                    <a:srgbClr val="EAEAEA"/>
                  </a:solidFill>
                  <a:effectLst>
                    <a:outerShdw blurRad="38100" dist="38100" dir="2700000" algn="tl">
                      <a:srgbClr val="DDDDDD"/>
                    </a:outerShdw>
                  </a:effectLst>
                  <a:latin typeface="Helvetica"/>
                  <a:ea typeface="+mn-ea"/>
                  <a:cs typeface="Helvetica"/>
                </a:rPr>
                <a:t> m</a:t>
              </a:r>
              <a:endParaRPr lang="en-US" sz="2000" dirty="0">
                <a:solidFill>
                  <a:srgbClr val="EAEAEA"/>
                </a:solidFill>
                <a:effectLst>
                  <a:outerShdw blurRad="38100" dist="38100" dir="2700000" algn="tl">
                    <a:srgbClr val="DDDDDD"/>
                  </a:outerShdw>
                </a:effectLst>
                <a:latin typeface="Helvetica"/>
                <a:ea typeface="+mn-ea"/>
                <a:cs typeface="Helvetica"/>
              </a:endParaRPr>
            </a:p>
          </p:txBody>
        </p:sp>
        <p:sp>
          <p:nvSpPr>
            <p:cNvPr id="187409" name="Line 11"/>
            <p:cNvSpPr>
              <a:spLocks noChangeShapeType="1"/>
            </p:cNvSpPr>
            <p:nvPr/>
          </p:nvSpPr>
          <p:spPr bwMode="auto">
            <a:xfrm>
              <a:off x="1152" y="3552"/>
              <a:ext cx="0" cy="288"/>
            </a:xfrm>
            <a:prstGeom prst="line">
              <a:avLst/>
            </a:prstGeom>
            <a:noFill/>
            <a:ln w="25400">
              <a:solidFill>
                <a:srgbClr val="FFFFFF"/>
              </a:solidFill>
              <a:round/>
              <a:headEnd/>
              <a:tailEnd/>
            </a:ln>
            <a:extLst>
              <a:ext uri="{909E8E84-426E-40dd-AFC4-6F175D3DCCD1}">
                <a14:hiddenFill xmlns="" xmlns:a14="http://schemas.microsoft.com/office/drawing/2010/main">
                  <a:noFill/>
                </a14:hiddenFill>
              </a:ext>
            </a:extLst>
          </p:spPr>
          <p:txBody>
            <a:bodyPr wrap="none" anchor="ctr"/>
            <a:lstStyle/>
            <a:p>
              <a:pPr defTabSz="457200" eaLnBrk="1" fontAlgn="auto" hangingPunct="1">
                <a:spcBef>
                  <a:spcPts val="0"/>
                </a:spcBef>
                <a:spcAft>
                  <a:spcPts val="0"/>
                </a:spcAft>
                <a:defRPr/>
              </a:pPr>
              <a:endParaRPr lang="en-US" sz="1800">
                <a:solidFill>
                  <a:prstClr val="black"/>
                </a:solidFill>
                <a:latin typeface="Helvetica"/>
                <a:ea typeface="+mn-ea"/>
                <a:cs typeface="Helvetica"/>
              </a:endParaRPr>
            </a:p>
          </p:txBody>
        </p:sp>
      </p:grpSp>
    </p:spTree>
    <p:extLst>
      <p:ext uri="{BB962C8B-B14F-4D97-AF65-F5344CB8AC3E}">
        <p14:creationId xmlns:p14="http://schemas.microsoft.com/office/powerpoint/2010/main" xmlns="" val="2405425508"/>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par>
                                <p:cTn id="13" presetID="2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2000"/>
                                        <p:tgtEl>
                                          <p:spTgt spid="3"/>
                                        </p:tgtEl>
                                      </p:cBhvr>
                                    </p:animEffect>
                                  </p:childTnLst>
                                </p:cTn>
                              </p:par>
                            </p:childTnLst>
                          </p:cTn>
                        </p:par>
                        <p:par>
                          <p:cTn id="16" fill="hold" nodeType="afterGroup">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childTnLst>
                          </p:cTn>
                        </p:par>
                        <p:par>
                          <p:cTn id="20" fill="hold" nodeType="afterGroup">
                            <p:stCondLst>
                              <p:cond delay="4000"/>
                            </p:stCondLst>
                            <p:childTnLst>
                              <p:par>
                                <p:cTn id="21" presetID="23" presetClass="entr" presetSubtype="16"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1000" fill="hold"/>
                                        <p:tgtEl>
                                          <p:spTgt spid="17"/>
                                        </p:tgtEl>
                                        <p:attrNameLst>
                                          <p:attrName>ppt_w</p:attrName>
                                        </p:attrNameLst>
                                      </p:cBhvr>
                                      <p:tavLst>
                                        <p:tav tm="0">
                                          <p:val>
                                            <p:fltVal val="0"/>
                                          </p:val>
                                        </p:tav>
                                        <p:tav tm="100000">
                                          <p:val>
                                            <p:strVal val="#ppt_w"/>
                                          </p:val>
                                        </p:tav>
                                      </p:tavLst>
                                    </p:anim>
                                    <p:anim calcmode="lin" valueType="num">
                                      <p:cBhvr>
                                        <p:cTn id="24" dur="1000" fill="hold"/>
                                        <p:tgtEl>
                                          <p:spTgt spid="17"/>
                                        </p:tgtEl>
                                        <p:attrNameLst>
                                          <p:attrName>ppt_h</p:attrName>
                                        </p:attrNameLst>
                                      </p:cBhvr>
                                      <p:tavLst>
                                        <p:tav tm="0">
                                          <p:val>
                                            <p:fltVal val="0"/>
                                          </p:val>
                                        </p:tav>
                                        <p:tav tm="100000">
                                          <p:val>
                                            <p:strVal val="#ppt_h"/>
                                          </p:val>
                                        </p:tav>
                                      </p:tavLst>
                                    </p:anim>
                                  </p:childTnLst>
                                </p:cTn>
                              </p:par>
                            </p:childTnLst>
                          </p:cTn>
                        </p:par>
                        <p:par>
                          <p:cTn id="25" fill="hold" nodeType="afterGroup">
                            <p:stCondLst>
                              <p:cond delay="5000"/>
                            </p:stCondLst>
                            <p:childTnLst>
                              <p:par>
                                <p:cTn id="26" presetID="23" presetClass="entr" presetSubtype="16"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1000" fill="hold"/>
                                        <p:tgtEl>
                                          <p:spTgt spid="27"/>
                                        </p:tgtEl>
                                        <p:attrNameLst>
                                          <p:attrName>ppt_w</p:attrName>
                                        </p:attrNameLst>
                                      </p:cBhvr>
                                      <p:tavLst>
                                        <p:tav tm="0">
                                          <p:val>
                                            <p:fltVal val="0"/>
                                          </p:val>
                                        </p:tav>
                                        <p:tav tm="100000">
                                          <p:val>
                                            <p:strVal val="#ppt_w"/>
                                          </p:val>
                                        </p:tav>
                                      </p:tavLst>
                                    </p:anim>
                                    <p:anim calcmode="lin" valueType="num">
                                      <p:cBhvr>
                                        <p:cTn id="29" dur="1000" fill="hold"/>
                                        <p:tgtEl>
                                          <p:spTgt spid="27"/>
                                        </p:tgtEl>
                                        <p:attrNameLst>
                                          <p:attrName>ppt_h</p:attrName>
                                        </p:attrNameLst>
                                      </p:cBhvr>
                                      <p:tavLst>
                                        <p:tav tm="0">
                                          <p:val>
                                            <p:fltVal val="0"/>
                                          </p:val>
                                        </p:tav>
                                        <p:tav tm="100000">
                                          <p:val>
                                            <p:strVal val="#ppt_h"/>
                                          </p:val>
                                        </p:tav>
                                      </p:tavLst>
                                    </p:anim>
                                  </p:childTnLst>
                                </p:cTn>
                              </p:par>
                            </p:childTnLst>
                          </p:cTn>
                        </p:par>
                        <p:par>
                          <p:cTn id="30" fill="hold" nodeType="afterGroup">
                            <p:stCondLst>
                              <p:cond delay="6000"/>
                            </p:stCondLst>
                            <p:childTnLst>
                              <p:par>
                                <p:cTn id="31" presetID="23" presetClass="entr" presetSubtype="16"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1000" fill="hold"/>
                                        <p:tgtEl>
                                          <p:spTgt spid="26"/>
                                        </p:tgtEl>
                                        <p:attrNameLst>
                                          <p:attrName>ppt_w</p:attrName>
                                        </p:attrNameLst>
                                      </p:cBhvr>
                                      <p:tavLst>
                                        <p:tav tm="0">
                                          <p:val>
                                            <p:fltVal val="0"/>
                                          </p:val>
                                        </p:tav>
                                        <p:tav tm="100000">
                                          <p:val>
                                            <p:strVal val="#ppt_w"/>
                                          </p:val>
                                        </p:tav>
                                      </p:tavLst>
                                    </p:anim>
                                    <p:anim calcmode="lin" valueType="num">
                                      <p:cBhvr>
                                        <p:cTn id="34" dur="10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2000"/>
                                        <p:tgtEl>
                                          <p:spTgt spid="4"/>
                                        </p:tgtEl>
                                      </p:cBhvr>
                                    </p:animEffect>
                                  </p:childTnLst>
                                </p:cTn>
                              </p:par>
                            </p:childTnLst>
                          </p:cTn>
                        </p:par>
                        <p:par>
                          <p:cTn id="40" fill="hold" nodeType="afterGroup">
                            <p:stCondLst>
                              <p:cond delay="2000"/>
                            </p:stCondLst>
                            <p:childTnLst>
                              <p:par>
                                <p:cTn id="41" presetID="23" presetClass="entr" presetSubtype="16"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2000" fill="hold"/>
                                        <p:tgtEl>
                                          <p:spTgt spid="2"/>
                                        </p:tgtEl>
                                        <p:attrNameLst>
                                          <p:attrName>ppt_w</p:attrName>
                                        </p:attrNameLst>
                                      </p:cBhvr>
                                      <p:tavLst>
                                        <p:tav tm="0">
                                          <p:val>
                                            <p:fltVal val="0"/>
                                          </p:val>
                                        </p:tav>
                                        <p:tav tm="100000">
                                          <p:val>
                                            <p:strVal val="#ppt_w"/>
                                          </p:val>
                                        </p:tav>
                                      </p:tavLst>
                                    </p:anim>
                                    <p:anim calcmode="lin" valueType="num">
                                      <p:cBhvr>
                                        <p:cTn id="44" dur="20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6" descr="bb.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6276" y="2"/>
            <a:ext cx="9494227"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0" name="Title 1"/>
          <p:cNvSpPr>
            <a:spLocks noGrp="1"/>
          </p:cNvSpPr>
          <p:nvPr>
            <p:ph type="title"/>
          </p:nvPr>
        </p:nvSpPr>
        <p:spPr>
          <a:xfrm>
            <a:off x="184644" y="115890"/>
            <a:ext cx="8302869" cy="757237"/>
          </a:xfrm>
        </p:spPr>
        <p:txBody>
          <a:bodyPr/>
          <a:lstStyle/>
          <a:p>
            <a:pPr algn="l"/>
            <a:r>
              <a:rPr lang="ta-IN" sz="4000">
                <a:solidFill>
                  <a:schemeClr val="bg1"/>
                </a:solidFill>
                <a:latin typeface="Helvetica" charset="0"/>
                <a:cs typeface="Helvetica" charset="0"/>
              </a:rPr>
              <a:t>Veliki prasak</a:t>
            </a:r>
            <a:endParaRPr lang="en-US" sz="4000">
              <a:solidFill>
                <a:schemeClr val="bg1"/>
              </a:solidFill>
              <a:latin typeface="Helvetica" charset="0"/>
              <a:cs typeface="Helvetica" charset="0"/>
            </a:endParaRPr>
          </a:p>
        </p:txBody>
      </p:sp>
      <p:sp>
        <p:nvSpPr>
          <p:cNvPr id="3" name="Content Placeholder 2"/>
          <p:cNvSpPr>
            <a:spLocks noGrp="1"/>
          </p:cNvSpPr>
          <p:nvPr>
            <p:ph idx="1"/>
          </p:nvPr>
        </p:nvSpPr>
        <p:spPr>
          <a:xfrm>
            <a:off x="0" y="1196976"/>
            <a:ext cx="9144000" cy="4968875"/>
          </a:xfrm>
        </p:spPr>
        <p:txBody>
          <a:bodyPr>
            <a:normAutofit fontScale="92500" lnSpcReduction="20000"/>
          </a:bodyPr>
          <a:lstStyle/>
          <a:p>
            <a:pPr>
              <a:defRPr/>
            </a:pPr>
            <a:r>
              <a:rPr lang="ta-IN" sz="2800" dirty="0">
                <a:solidFill>
                  <a:srgbClr val="FFFFFF"/>
                </a:solidFill>
                <a:latin typeface="Helvetica"/>
                <a:cs typeface="Helvetica"/>
              </a:rPr>
              <a:t>Veliki prasak u biti ne označava početak našeg svemira</a:t>
            </a:r>
          </a:p>
          <a:p>
            <a:pPr>
              <a:defRPr/>
            </a:pPr>
            <a:r>
              <a:rPr lang="ta-IN" sz="2800" dirty="0">
                <a:solidFill>
                  <a:srgbClr val="FFFFFF"/>
                </a:solidFill>
                <a:latin typeface="Helvetica"/>
                <a:cs typeface="Helvetica"/>
              </a:rPr>
              <a:t>Veliki prasak je kraj našeg terijskog razumijevanja svemira</a:t>
            </a:r>
          </a:p>
          <a:p>
            <a:pPr>
              <a:defRPr/>
            </a:pPr>
            <a:endParaRPr lang="ta-IN" sz="2000" dirty="0">
              <a:solidFill>
                <a:srgbClr val="FFFFFF"/>
              </a:solidFill>
              <a:latin typeface="Helvetica"/>
              <a:cs typeface="Helvetica"/>
            </a:endParaRPr>
          </a:p>
          <a:p>
            <a:pPr>
              <a:defRPr/>
            </a:pPr>
            <a:endParaRPr lang="ta-IN" sz="2000" dirty="0">
              <a:solidFill>
                <a:srgbClr val="FFFFFF"/>
              </a:solidFill>
              <a:latin typeface="Helvetica"/>
              <a:cs typeface="Helvetica"/>
            </a:endParaRPr>
          </a:p>
          <a:p>
            <a:pPr>
              <a:defRPr/>
            </a:pPr>
            <a:endParaRPr lang="ta-IN" sz="2000" dirty="0">
              <a:solidFill>
                <a:srgbClr val="FFFFFF"/>
              </a:solidFill>
              <a:latin typeface="Helvetica"/>
              <a:cs typeface="Helvetica"/>
            </a:endParaRPr>
          </a:p>
          <a:p>
            <a:pPr>
              <a:defRPr/>
            </a:pPr>
            <a:endParaRPr lang="ta-IN" sz="2000" dirty="0">
              <a:solidFill>
                <a:srgbClr val="FFFFFF"/>
              </a:solidFill>
              <a:latin typeface="Helvetica"/>
              <a:cs typeface="Helvetica"/>
            </a:endParaRPr>
          </a:p>
          <a:p>
            <a:pPr>
              <a:defRPr/>
            </a:pPr>
            <a:endParaRPr lang="ta-IN" sz="2000" dirty="0">
              <a:solidFill>
                <a:srgbClr val="FFFFFF"/>
              </a:solidFill>
              <a:latin typeface="Helvetica"/>
              <a:cs typeface="Helvetica"/>
            </a:endParaRPr>
          </a:p>
          <a:p>
            <a:pPr>
              <a:defRPr/>
            </a:pPr>
            <a:endParaRPr lang="ta-IN" sz="2000" dirty="0">
              <a:solidFill>
                <a:srgbClr val="FFFFFF"/>
              </a:solidFill>
              <a:latin typeface="Helvetica"/>
              <a:cs typeface="Helvetica"/>
            </a:endParaRPr>
          </a:p>
          <a:p>
            <a:pPr>
              <a:defRPr/>
            </a:pPr>
            <a:endParaRPr lang="ta-IN" sz="2000" dirty="0">
              <a:solidFill>
                <a:srgbClr val="FFFFFF"/>
              </a:solidFill>
              <a:latin typeface="Helvetica"/>
              <a:cs typeface="Helvetica"/>
            </a:endParaRPr>
          </a:p>
          <a:p>
            <a:pPr>
              <a:defRPr/>
            </a:pPr>
            <a:endParaRPr lang="ta-IN" sz="2000" dirty="0">
              <a:solidFill>
                <a:srgbClr val="FFFFFF"/>
              </a:solidFill>
              <a:latin typeface="Helvetica"/>
              <a:cs typeface="Helvetica"/>
            </a:endParaRPr>
          </a:p>
          <a:p>
            <a:pPr marL="0" indent="0">
              <a:buFontTx/>
              <a:buNone/>
              <a:defRPr/>
            </a:pPr>
            <a:endParaRPr lang="ta-IN" sz="2000" dirty="0">
              <a:solidFill>
                <a:srgbClr val="FFFFFF"/>
              </a:solidFill>
              <a:latin typeface="Helvetica"/>
              <a:cs typeface="Helvetica"/>
            </a:endParaRPr>
          </a:p>
          <a:p>
            <a:pPr>
              <a:defRPr/>
            </a:pPr>
            <a:r>
              <a:rPr lang="ta-IN" sz="3000" dirty="0">
                <a:solidFill>
                  <a:srgbClr val="FFFFFF"/>
                </a:solidFill>
                <a:latin typeface="Helvetica"/>
                <a:cs typeface="Helvetica"/>
              </a:rPr>
              <a:t>O Velikom prasku ne trebamo razmišljati kao o ”singularitetu na početku vremena”</a:t>
            </a:r>
          </a:p>
          <a:p>
            <a:pPr>
              <a:defRPr/>
            </a:pPr>
            <a:r>
              <a:rPr lang="ta-IN" sz="3000" dirty="0">
                <a:solidFill>
                  <a:srgbClr val="FFFFFF"/>
                </a:solidFill>
                <a:latin typeface="Helvetica"/>
                <a:cs typeface="Helvetica"/>
              </a:rPr>
              <a:t>Veliki prasak je oznaka za trenutak u vremenu koji u biti ne razumijemo</a:t>
            </a:r>
          </a:p>
        </p:txBody>
      </p:sp>
      <p:sp>
        <p:nvSpPr>
          <p:cNvPr id="4" name="Footer Placeholder 3"/>
          <p:cNvSpPr>
            <a:spLocks noGrp="1"/>
          </p:cNvSpPr>
          <p:nvPr>
            <p:ph type="ftr" sz="quarter" idx="10"/>
          </p:nvPr>
        </p:nvSpPr>
        <p:spPr/>
        <p:txBody>
          <a:bodyPr/>
          <a:lstStyle/>
          <a:p>
            <a:pPr>
              <a:defRPr/>
            </a:pPr>
            <a:r>
              <a:rPr lang="hr-HR" altLang="en-US"/>
              <a:t>I. Puljak, FESB, Split</a:t>
            </a:r>
            <a:endParaRPr lang="en-US" altLang="en-US"/>
          </a:p>
        </p:txBody>
      </p:sp>
      <p:sp>
        <p:nvSpPr>
          <p:cNvPr id="5" name="Slide Number Placeholder 4"/>
          <p:cNvSpPr>
            <a:spLocks noGrp="1"/>
          </p:cNvSpPr>
          <p:nvPr>
            <p:ph type="sldNum" sz="quarter" idx="11"/>
          </p:nvPr>
        </p:nvSpPr>
        <p:spPr/>
        <p:txBody>
          <a:bodyPr/>
          <a:lstStyle/>
          <a:p>
            <a:pPr>
              <a:defRPr/>
            </a:pPr>
            <a:fld id="{5B41F64B-BAE0-7946-8DEB-6A301C8C46DC}" type="slidenum">
              <a:rPr lang="en-US" smtClean="0"/>
              <a:pPr>
                <a:defRPr/>
              </a:pPr>
              <a:t>39</a:t>
            </a:fld>
            <a:endParaRPr lang="en-US"/>
          </a:p>
        </p:txBody>
      </p:sp>
      <p:sp>
        <p:nvSpPr>
          <p:cNvPr id="124934" name="TextBox 1"/>
          <p:cNvSpPr txBox="1">
            <a:spLocks noChangeArrowheads="1"/>
          </p:cNvSpPr>
          <p:nvPr/>
        </p:nvSpPr>
        <p:spPr bwMode="auto">
          <a:xfrm>
            <a:off x="7696206" y="6518286"/>
            <a:ext cx="116089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Helvetica" charset="0"/>
                <a:ea typeface="ＭＳ Ｐゴシック" charset="0"/>
                <a:cs typeface="ＭＳ Ｐゴシック" charset="0"/>
              </a:defRPr>
            </a:lvl1pPr>
            <a:lvl2pPr marL="742950" indent="-285750">
              <a:defRPr sz="3200">
                <a:solidFill>
                  <a:schemeClr val="tx1"/>
                </a:solidFill>
                <a:latin typeface="Helvetica" charset="0"/>
                <a:ea typeface="ＭＳ Ｐゴシック" charset="0"/>
              </a:defRPr>
            </a:lvl2pPr>
            <a:lvl3pPr marL="1143000" indent="-228600">
              <a:defRPr sz="3200">
                <a:solidFill>
                  <a:schemeClr val="tx1"/>
                </a:solidFill>
                <a:latin typeface="Helvetica" charset="0"/>
                <a:ea typeface="ＭＳ Ｐゴシック" charset="0"/>
              </a:defRPr>
            </a:lvl3pPr>
            <a:lvl4pPr marL="1600200" indent="-228600">
              <a:defRPr sz="3200">
                <a:solidFill>
                  <a:schemeClr val="tx1"/>
                </a:solidFill>
                <a:latin typeface="Helvetica" charset="0"/>
                <a:ea typeface="ＭＳ Ｐゴシック" charset="0"/>
              </a:defRPr>
            </a:lvl4pPr>
            <a:lvl5pPr marL="2057400" indent="-228600">
              <a:defRPr sz="3200">
                <a:solidFill>
                  <a:schemeClr val="tx1"/>
                </a:solidFill>
                <a:latin typeface="Helvetica" charset="0"/>
                <a:ea typeface="ＭＳ Ｐゴシック" charset="0"/>
              </a:defRPr>
            </a:lvl5pPr>
            <a:lvl6pPr marL="2514600" indent="-228600" eaLnBrk="0" fontAlgn="base" hangingPunct="0">
              <a:spcBef>
                <a:spcPct val="0"/>
              </a:spcBef>
              <a:spcAft>
                <a:spcPct val="0"/>
              </a:spcAft>
              <a:defRPr sz="3200">
                <a:solidFill>
                  <a:schemeClr val="tx1"/>
                </a:solidFill>
                <a:latin typeface="Helvetica" charset="0"/>
                <a:ea typeface="ＭＳ Ｐゴシック" charset="0"/>
              </a:defRPr>
            </a:lvl6pPr>
            <a:lvl7pPr marL="2971800" indent="-228600" eaLnBrk="0" fontAlgn="base" hangingPunct="0">
              <a:spcBef>
                <a:spcPct val="0"/>
              </a:spcBef>
              <a:spcAft>
                <a:spcPct val="0"/>
              </a:spcAft>
              <a:defRPr sz="3200">
                <a:solidFill>
                  <a:schemeClr val="tx1"/>
                </a:solidFill>
                <a:latin typeface="Helvetica" charset="0"/>
                <a:ea typeface="ＭＳ Ｐゴシック" charset="0"/>
              </a:defRPr>
            </a:lvl7pPr>
            <a:lvl8pPr marL="3429000" indent="-228600" eaLnBrk="0" fontAlgn="base" hangingPunct="0">
              <a:spcBef>
                <a:spcPct val="0"/>
              </a:spcBef>
              <a:spcAft>
                <a:spcPct val="0"/>
              </a:spcAft>
              <a:defRPr sz="3200">
                <a:solidFill>
                  <a:schemeClr val="tx1"/>
                </a:solidFill>
                <a:latin typeface="Helvetica" charset="0"/>
                <a:ea typeface="ＭＳ Ｐゴシック" charset="0"/>
              </a:defRPr>
            </a:lvl8pPr>
            <a:lvl9pPr marL="3886200" indent="-228600" eaLnBrk="0" fontAlgn="base" hangingPunct="0">
              <a:spcBef>
                <a:spcPct val="0"/>
              </a:spcBef>
              <a:spcAft>
                <a:spcPct val="0"/>
              </a:spcAft>
              <a:defRPr sz="3200">
                <a:solidFill>
                  <a:schemeClr val="tx1"/>
                </a:solidFill>
                <a:latin typeface="Helvetica" charset="0"/>
                <a:ea typeface="ＭＳ Ｐゴシック" charset="0"/>
              </a:defRPr>
            </a:lvl9pPr>
          </a:lstStyle>
          <a:p>
            <a:r>
              <a:rPr lang="ta-IN" sz="1400" i="1">
                <a:solidFill>
                  <a:srgbClr val="FFFFFF"/>
                </a:solidFill>
                <a:cs typeface="Helvetica" charset="0"/>
              </a:rPr>
              <a:t>Sean Caroll</a:t>
            </a:r>
            <a:endParaRPr lang="en-US" sz="1400" i="1">
              <a:solidFill>
                <a:srgbClr val="FFFFFF"/>
              </a:solidFill>
              <a:cs typeface="Helvetica" charset="0"/>
            </a:endParaRPr>
          </a:p>
        </p:txBody>
      </p:sp>
    </p:spTree>
    <p:extLst>
      <p:ext uri="{BB962C8B-B14F-4D97-AF65-F5344CB8AC3E}">
        <p14:creationId xmlns:p14="http://schemas.microsoft.com/office/powerpoint/2010/main" xmlns="" val="1349050554"/>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229600" cy="4724400"/>
          </a:xfrm>
        </p:spPr>
        <p:txBody>
          <a:bodyPr>
            <a:normAutofit fontScale="90000"/>
          </a:bodyPr>
          <a:lstStyle/>
          <a:p>
            <a:r>
              <a:rPr lang="en-US" b="1" dirty="0" smtClean="0"/>
              <a:t>CERN’s convention states: </a:t>
            </a:r>
            <a:r>
              <a:rPr lang="en-US" sz="5400" dirty="0" smtClean="0">
                <a:latin typeface="Blackadder ITC" pitchFamily="82" charset="0"/>
              </a:rPr>
              <a:t>“The Organization shall have no concern with work for military requirements and the results of its experimental and theoretical work shall be published or otherwise made generally available.”</a:t>
            </a:r>
            <a:endParaRPr lang="hr-HR" sz="5400" dirty="0">
              <a:latin typeface="Blackadder ITC" pitchFamily="82" charset="0"/>
            </a:endParaRPr>
          </a:p>
        </p:txBody>
      </p:sp>
    </p:spTree>
  </p:cSld>
  <p:clrMapOvr>
    <a:masterClrMapping/>
  </p:clrMapOvr>
  <p:transition>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ea typeface="+mj-ea"/>
                <a:cs typeface="+mj-cs"/>
              </a:rPr>
              <a:t>Wilkinson Microwave Anisotropy Probe</a:t>
            </a:r>
            <a:r>
              <a:rPr lang="hr-HR" dirty="0">
                <a:ea typeface="+mj-ea"/>
                <a:cs typeface="+mj-cs"/>
              </a:rPr>
              <a:t> </a:t>
            </a:r>
            <a:endParaRPr lang="en-US" dirty="0">
              <a:ea typeface="+mj-ea"/>
              <a:cs typeface="+mj-cs"/>
            </a:endParaRPr>
          </a:p>
        </p:txBody>
      </p:sp>
      <p:sp>
        <p:nvSpPr>
          <p:cNvPr id="6" name="Title 1"/>
          <p:cNvSpPr txBox="1">
            <a:spLocks/>
          </p:cNvSpPr>
          <p:nvPr/>
        </p:nvSpPr>
        <p:spPr bwMode="auto">
          <a:xfrm>
            <a:off x="42863" y="733331"/>
            <a:ext cx="1771650" cy="722313"/>
          </a:xfrm>
          <a:prstGeom prst="rect">
            <a:avLst/>
          </a:prstGeom>
          <a:noFill/>
          <a:ln w="9525">
            <a:noFill/>
            <a:miter lim="800000"/>
            <a:headEnd/>
            <a:tailEnd/>
          </a:ln>
          <a:effectLst/>
        </p:spPr>
        <p:txBody>
          <a:bodyPr lIns="92075" tIns="46038" rIns="92075" bIns="46038" anchor="ctr"/>
          <a:lstStyle/>
          <a:p>
            <a:pPr defTabSz="914400" eaLnBrk="0" fontAlgn="base" hangingPunct="0">
              <a:spcBef>
                <a:spcPct val="0"/>
              </a:spcBef>
              <a:spcAft>
                <a:spcPct val="0"/>
              </a:spcAft>
              <a:defRPr/>
            </a:pPr>
            <a:r>
              <a:rPr lang="hr-HR" sz="3200" kern="0" dirty="0">
                <a:solidFill>
                  <a:srgbClr val="1F497D"/>
                </a:solidFill>
                <a:effectLst>
                  <a:outerShdw blurRad="38100" dist="38100" dir="2700000" algn="tl">
                    <a:srgbClr val="C0C0C0"/>
                  </a:outerShdw>
                </a:effectLst>
                <a:latin typeface="Arial"/>
                <a:ea typeface="ＭＳ Ｐゴシック" charset="0"/>
                <a:cs typeface="ＭＳ Ｐゴシック" charset="0"/>
              </a:rPr>
              <a:t>WMAP</a:t>
            </a:r>
            <a:endParaRPr lang="en-US" sz="3200" kern="0" dirty="0">
              <a:solidFill>
                <a:srgbClr val="1F497D"/>
              </a:solidFill>
              <a:effectLst>
                <a:outerShdw blurRad="38100" dist="38100" dir="2700000" algn="tl">
                  <a:srgbClr val="C0C0C0"/>
                </a:outerShdw>
              </a:effectLst>
              <a:latin typeface="Arial"/>
              <a:ea typeface="ＭＳ Ｐゴシック" charset="0"/>
              <a:cs typeface="ＭＳ Ｐゴシック" charset="0"/>
            </a:endParaRPr>
          </a:p>
        </p:txBody>
      </p:sp>
      <p:pic>
        <p:nvPicPr>
          <p:cNvPr id="3" name="Picture 2"/>
          <p:cNvPicPr>
            <a:picLocks noChangeAspect="1"/>
          </p:cNvPicPr>
          <p:nvPr/>
        </p:nvPicPr>
        <p:blipFill>
          <a:blip r:embed="rId3" cstate="print"/>
          <a:stretch>
            <a:fillRect/>
          </a:stretch>
        </p:blipFill>
        <p:spPr>
          <a:xfrm>
            <a:off x="8506784" y="2539846"/>
            <a:ext cx="291476" cy="2158040"/>
          </a:xfrm>
          <a:prstGeom prst="rect">
            <a:avLst/>
          </a:prstGeom>
        </p:spPr>
      </p:pic>
      <p:sp>
        <p:nvSpPr>
          <p:cNvPr id="4" name="Rectangle 3"/>
          <p:cNvSpPr/>
          <p:nvPr/>
        </p:nvSpPr>
        <p:spPr>
          <a:xfrm>
            <a:off x="8240217" y="2132706"/>
            <a:ext cx="915635" cy="307777"/>
          </a:xfrm>
          <a:prstGeom prst="rect">
            <a:avLst/>
          </a:prstGeom>
        </p:spPr>
        <p:txBody>
          <a:bodyPr wrap="none">
            <a:spAutoFit/>
          </a:bodyPr>
          <a:lstStyle/>
          <a:p>
            <a:r>
              <a:rPr lang="en-US" sz="1400" dirty="0">
                <a:solidFill>
                  <a:srgbClr val="FF0000"/>
                </a:solidFill>
                <a:latin typeface="Helvetica Neue Light"/>
                <a:cs typeface="Helvetica Neue Light"/>
              </a:rPr>
              <a:t>2.7251</a:t>
            </a:r>
            <a:r>
              <a:rPr lang="ta-IN" sz="1400" dirty="0">
                <a:solidFill>
                  <a:srgbClr val="FF0000"/>
                </a:solidFill>
                <a:latin typeface="Helvetica Neue Light"/>
                <a:cs typeface="Helvetica Neue Light"/>
              </a:rPr>
              <a:t> K</a:t>
            </a:r>
            <a:endParaRPr lang="en-US" sz="1400" dirty="0">
              <a:solidFill>
                <a:srgbClr val="FF0000"/>
              </a:solidFill>
              <a:latin typeface="Helvetica Neue Light"/>
              <a:cs typeface="Helvetica Neue Light"/>
            </a:endParaRPr>
          </a:p>
        </p:txBody>
      </p:sp>
      <p:sp>
        <p:nvSpPr>
          <p:cNvPr id="8" name="Rectangle 7"/>
          <p:cNvSpPr/>
          <p:nvPr/>
        </p:nvSpPr>
        <p:spPr>
          <a:xfrm>
            <a:off x="8240217" y="4805800"/>
            <a:ext cx="915635" cy="307777"/>
          </a:xfrm>
          <a:prstGeom prst="rect">
            <a:avLst/>
          </a:prstGeom>
        </p:spPr>
        <p:txBody>
          <a:bodyPr wrap="none">
            <a:spAutoFit/>
          </a:bodyPr>
          <a:lstStyle/>
          <a:p>
            <a:r>
              <a:rPr lang="en-US" sz="1400" dirty="0">
                <a:solidFill>
                  <a:schemeClr val="tx2"/>
                </a:solidFill>
                <a:latin typeface="Helvetica Neue Light"/>
                <a:cs typeface="Helvetica Neue Light"/>
              </a:rPr>
              <a:t>2.72</a:t>
            </a:r>
            <a:r>
              <a:rPr lang="ta-IN" sz="1400" dirty="0">
                <a:solidFill>
                  <a:schemeClr val="tx2"/>
                </a:solidFill>
                <a:latin typeface="Helvetica Neue Light"/>
                <a:cs typeface="Helvetica Neue Light"/>
              </a:rPr>
              <a:t>49 K</a:t>
            </a:r>
            <a:endParaRPr lang="en-US" sz="1400" dirty="0">
              <a:solidFill>
                <a:schemeClr val="tx2"/>
              </a:solidFill>
              <a:latin typeface="Helvetica Neue Light"/>
              <a:cs typeface="Helvetica Neue Light"/>
            </a:endParaRPr>
          </a:p>
        </p:txBody>
      </p:sp>
      <p:pic>
        <p:nvPicPr>
          <p:cNvPr id="7" name="Content Placeholder 6"/>
          <p:cNvPicPr>
            <a:picLocks noGrp="1" noChangeAspect="1"/>
          </p:cNvPicPr>
          <p:nvPr>
            <p:ph idx="1"/>
          </p:nvPr>
        </p:nvPicPr>
        <p:blipFill>
          <a:blip r:embed="rId4" cstate="print"/>
          <a:srcRect t="-18679" b="-18679"/>
          <a:stretch>
            <a:fillRect/>
          </a:stretch>
        </p:blipFill>
        <p:spPr>
          <a:xfrm>
            <a:off x="457200" y="685800"/>
            <a:ext cx="7914595" cy="5435658"/>
          </a:xfrm>
        </p:spPr>
      </p:pic>
      <p:sp>
        <p:nvSpPr>
          <p:cNvPr id="9" name="Slide Number Placeholder 8"/>
          <p:cNvSpPr>
            <a:spLocks noGrp="1"/>
          </p:cNvSpPr>
          <p:nvPr>
            <p:ph type="sldNum" sz="quarter" idx="12"/>
          </p:nvPr>
        </p:nvSpPr>
        <p:spPr/>
        <p:txBody>
          <a:bodyPr/>
          <a:lstStyle/>
          <a:p>
            <a:fld id="{034D8EFC-CA94-D94E-9FBF-19E6A5A830A3}" type="slidenum">
              <a:rPr lang="en-US" smtClean="0"/>
              <a:pPr/>
              <a:t>40</a:t>
            </a:fld>
            <a:endParaRPr lang="en-US"/>
          </a:p>
        </p:txBody>
      </p:sp>
      <p:sp>
        <p:nvSpPr>
          <p:cNvPr id="10" name="Rectangle 9"/>
          <p:cNvSpPr/>
          <p:nvPr/>
        </p:nvSpPr>
        <p:spPr>
          <a:xfrm>
            <a:off x="457200" y="5042118"/>
            <a:ext cx="8341060" cy="1815882"/>
          </a:xfrm>
          <a:prstGeom prst="rect">
            <a:avLst/>
          </a:prstGeom>
        </p:spPr>
        <p:txBody>
          <a:bodyPr wrap="square">
            <a:spAutoFit/>
          </a:bodyPr>
          <a:lstStyle/>
          <a:p>
            <a:r>
              <a:rPr lang="ta-IN" sz="2800" i="1" dirty="0">
                <a:solidFill>
                  <a:srgbClr val="1F497D"/>
                </a:solidFill>
                <a:latin typeface="Helvetica Neue Light"/>
                <a:cs typeface="Helvetica Neue Light"/>
              </a:rPr>
              <a:t>Ove minijaturne promjene u temperaturi su ozrokovane minijaturnim promjenama gustoće materije na mjestima gdje se svjetlost zadnji put raspršila, kad je svemir bio star 380 000 godina.</a:t>
            </a:r>
          </a:p>
        </p:txBody>
      </p:sp>
    </p:spTree>
    <p:extLst>
      <p:ext uri="{BB962C8B-B14F-4D97-AF65-F5344CB8AC3E}">
        <p14:creationId xmlns:p14="http://schemas.microsoft.com/office/powerpoint/2010/main" xmlns="" val="25073485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ta-IN" dirty="0"/>
              <a:t>Što je još u svemiru osim atoma?</a:t>
            </a:r>
            <a:endParaRPr lang="en-US" dirty="0"/>
          </a:p>
        </p:txBody>
      </p:sp>
      <p:sp>
        <p:nvSpPr>
          <p:cNvPr id="3" name="Content Placeholder 2"/>
          <p:cNvSpPr>
            <a:spLocks noGrp="1"/>
          </p:cNvSpPr>
          <p:nvPr>
            <p:ph idx="1"/>
          </p:nvPr>
        </p:nvSpPr>
        <p:spPr>
          <a:xfrm>
            <a:off x="348625" y="895878"/>
            <a:ext cx="6341554" cy="5652000"/>
          </a:xfrm>
        </p:spPr>
        <p:txBody>
          <a:bodyPr>
            <a:normAutofit fontScale="92500" lnSpcReduction="10000"/>
          </a:bodyPr>
          <a:lstStyle/>
          <a:p>
            <a:r>
              <a:rPr lang="ta-IN" dirty="0"/>
              <a:t>Nešto što ima svojstva materije, ali </a:t>
            </a:r>
            <a:r>
              <a:rPr lang="hr-HR" dirty="0" smtClean="0"/>
              <a:t>ju</a:t>
            </a:r>
            <a:r>
              <a:rPr lang="ta-IN" dirty="0" smtClean="0"/>
              <a:t> </a:t>
            </a:r>
            <a:r>
              <a:rPr lang="ta-IN" dirty="0"/>
              <a:t>“ne vidimo”</a:t>
            </a:r>
          </a:p>
          <a:p>
            <a:pPr lvl="1">
              <a:buNone/>
            </a:pPr>
            <a:r>
              <a:rPr lang="ta-IN" dirty="0" smtClean="0"/>
              <a:t>znanstvenije </a:t>
            </a:r>
            <a:r>
              <a:rPr lang="ta-IN" dirty="0"/>
              <a:t>rečeno: nešto što niti emitira niti apsorbira elektromagnetsko zračenje, ali međudjeluje s običnom materijom (tj. atomima) kroz gravitaciju</a:t>
            </a:r>
          </a:p>
          <a:p>
            <a:pPr lvl="1">
              <a:buNone/>
            </a:pPr>
            <a:r>
              <a:rPr lang="ta-IN" dirty="0"/>
              <a:t>Kraće ime: </a:t>
            </a:r>
            <a:r>
              <a:rPr lang="ta-IN" b="1" dirty="0">
                <a:latin typeface="Helvetica Neue"/>
                <a:cs typeface="Helvetica Neue"/>
              </a:rPr>
              <a:t>TAMNA MATERIJA</a:t>
            </a:r>
          </a:p>
          <a:p>
            <a:pPr lvl="1">
              <a:buNone/>
            </a:pPr>
            <a:endParaRPr lang="ta-IN" dirty="0"/>
          </a:p>
          <a:p>
            <a:r>
              <a:rPr lang="ta-IN" dirty="0"/>
              <a:t>Nešto što ima svojstva energije, ali ne znamo točno o kojem obliku energije se radi, osim što znamo da uzrokuje širenje svemira</a:t>
            </a:r>
          </a:p>
          <a:p>
            <a:pPr lvl="1">
              <a:buNone/>
            </a:pPr>
            <a:r>
              <a:rPr lang="ta-IN" dirty="0"/>
              <a:t>Kraće ime: </a:t>
            </a:r>
            <a:r>
              <a:rPr lang="ta-IN" b="1" dirty="0">
                <a:latin typeface="Helvetica Neue"/>
                <a:cs typeface="Helvetica Neue"/>
              </a:rPr>
              <a:t>TAMNA ENERGIJA</a:t>
            </a:r>
            <a:endParaRPr lang="en-US" b="1" dirty="0">
              <a:latin typeface="Helvetica Neue"/>
              <a:cs typeface="Helvetica Neue"/>
            </a:endParaRPr>
          </a:p>
        </p:txBody>
      </p:sp>
      <p:sp>
        <p:nvSpPr>
          <p:cNvPr id="4" name="Slide Number Placeholder 3"/>
          <p:cNvSpPr>
            <a:spLocks noGrp="1"/>
          </p:cNvSpPr>
          <p:nvPr>
            <p:ph type="sldNum" sz="quarter" idx="12"/>
          </p:nvPr>
        </p:nvSpPr>
        <p:spPr/>
        <p:txBody>
          <a:bodyPr/>
          <a:lstStyle/>
          <a:p>
            <a:fld id="{034D8EFC-CA94-D94E-9FBF-19E6A5A830A3}" type="slidenum">
              <a:rPr lang="en-US" smtClean="0"/>
              <a:pPr/>
              <a:t>41</a:t>
            </a:fld>
            <a:endParaRPr lang="en-US"/>
          </a:p>
        </p:txBody>
      </p:sp>
      <p:pic>
        <p:nvPicPr>
          <p:cNvPr id="5" name="Picture 4"/>
          <p:cNvPicPr>
            <a:picLocks noChangeAspect="1"/>
          </p:cNvPicPr>
          <p:nvPr/>
        </p:nvPicPr>
        <p:blipFill>
          <a:blip r:embed="rId2" cstate="print"/>
          <a:stretch>
            <a:fillRect/>
          </a:stretch>
        </p:blipFill>
        <p:spPr>
          <a:xfrm>
            <a:off x="6864490" y="854378"/>
            <a:ext cx="2181592" cy="3095164"/>
          </a:xfrm>
          <a:prstGeom prst="rect">
            <a:avLst/>
          </a:prstGeom>
        </p:spPr>
      </p:pic>
      <p:pic>
        <p:nvPicPr>
          <p:cNvPr id="6" name="Picture 5"/>
          <p:cNvPicPr>
            <a:picLocks noChangeAspect="1"/>
          </p:cNvPicPr>
          <p:nvPr/>
        </p:nvPicPr>
        <p:blipFill>
          <a:blip r:embed="rId3" cstate="print"/>
          <a:stretch>
            <a:fillRect/>
          </a:stretch>
        </p:blipFill>
        <p:spPr>
          <a:xfrm>
            <a:off x="6876488" y="4839000"/>
            <a:ext cx="2132513" cy="1599385"/>
          </a:xfrm>
          <a:prstGeom prst="rect">
            <a:avLst/>
          </a:prstGeom>
        </p:spPr>
      </p:pic>
    </p:spTree>
    <p:extLst>
      <p:ext uri="{BB962C8B-B14F-4D97-AF65-F5344CB8AC3E}">
        <p14:creationId xmlns:p14="http://schemas.microsoft.com/office/powerpoint/2010/main" xmlns="" val="109966272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p:nvPr>
        </p:nvSpPr>
        <p:spPr/>
        <p:txBody>
          <a:bodyPr/>
          <a:lstStyle/>
          <a:p>
            <a:pPr eaLnBrk="1" hangingPunct="1">
              <a:defRPr/>
            </a:pPr>
            <a:r>
              <a:rPr lang="ta-IN" dirty="0">
                <a:latin typeface="Arial"/>
                <a:cs typeface="Arial"/>
              </a:rPr>
              <a:t>Najnoviji rezultati: Planck satelit</a:t>
            </a:r>
            <a:endParaRPr lang="en-US" dirty="0">
              <a:latin typeface="Arial"/>
              <a:cs typeface="Arial"/>
            </a:endParaRPr>
          </a:p>
        </p:txBody>
      </p:sp>
      <p:pic>
        <p:nvPicPr>
          <p:cNvPr id="88066"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11829" b="-11829"/>
          <a:stretch>
            <a:fillRect/>
          </a:stretch>
        </p:blipFill>
        <p:spPr/>
      </p:pic>
      <p:sp>
        <p:nvSpPr>
          <p:cNvPr id="2" name="Slide Number Placeholder 1"/>
          <p:cNvSpPr>
            <a:spLocks noGrp="1"/>
          </p:cNvSpPr>
          <p:nvPr>
            <p:ph type="sldNum" sz="quarter" idx="12"/>
          </p:nvPr>
        </p:nvSpPr>
        <p:spPr/>
        <p:txBody>
          <a:bodyPr/>
          <a:lstStyle/>
          <a:p>
            <a:fld id="{034D8EFC-CA94-D94E-9FBF-19E6A5A830A3}" type="slidenum">
              <a:rPr lang="en-US" smtClean="0"/>
              <a:pPr/>
              <a:t>42</a:t>
            </a:fld>
            <a:endParaRPr lang="en-US"/>
          </a:p>
        </p:txBody>
      </p:sp>
    </p:spTree>
    <p:extLst>
      <p:ext uri="{BB962C8B-B14F-4D97-AF65-F5344CB8AC3E}">
        <p14:creationId xmlns:p14="http://schemas.microsoft.com/office/powerpoint/2010/main" xmlns="" val="3700072593"/>
      </p:ext>
    </p:extLst>
  </p:cSld>
  <p:clrMapOvr>
    <a:masterClrMapping/>
  </p:clrMapOvr>
  <p:transition>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p:cNvGrpSpPr>
          <p:nvPr/>
        </p:nvGrpSpPr>
        <p:grpSpPr bwMode="auto">
          <a:xfrm>
            <a:off x="0" y="0"/>
            <a:ext cx="9144000" cy="6858000"/>
            <a:chOff x="1200" y="1200"/>
            <a:chExt cx="3408" cy="2606"/>
          </a:xfrm>
        </p:grpSpPr>
        <p:pic>
          <p:nvPicPr>
            <p:cNvPr id="89090"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00" y="1200"/>
              <a:ext cx="3408" cy="2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sp>
          <p:nvSpPr>
            <p:cNvPr id="89091" name="Text Box 6"/>
            <p:cNvSpPr txBox="1">
              <a:spLocks noChangeArrowheads="1"/>
            </p:cNvSpPr>
            <p:nvPr/>
          </p:nvSpPr>
          <p:spPr bwMode="auto">
            <a:xfrm>
              <a:off x="2104" y="1612"/>
              <a:ext cx="902" cy="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600" b="1">
                  <a:solidFill>
                    <a:schemeClr val="bg1"/>
                  </a:solidFill>
                  <a:latin typeface="Arial" charset="0"/>
                  <a:ea typeface="ＭＳ Ｐゴシック" charset="0"/>
                  <a:cs typeface="ＭＳ Ｐゴシック" charset="0"/>
                </a:defRPr>
              </a:lvl1pPr>
              <a:lvl2pPr marL="742950" indent="-285750" defTabSz="457200" eaLnBrk="0" hangingPunct="0">
                <a:defRPr sz="1600" b="1">
                  <a:solidFill>
                    <a:schemeClr val="bg1"/>
                  </a:solidFill>
                  <a:latin typeface="Arial" charset="0"/>
                  <a:ea typeface="ＭＳ Ｐゴシック" charset="0"/>
                </a:defRPr>
              </a:lvl2pPr>
              <a:lvl3pPr marL="1143000" indent="-228600" defTabSz="457200" eaLnBrk="0" hangingPunct="0">
                <a:defRPr sz="1600" b="1">
                  <a:solidFill>
                    <a:schemeClr val="bg1"/>
                  </a:solidFill>
                  <a:latin typeface="Arial" charset="0"/>
                  <a:ea typeface="ＭＳ Ｐゴシック" charset="0"/>
                </a:defRPr>
              </a:lvl3pPr>
              <a:lvl4pPr marL="1600200" indent="-228600" defTabSz="457200" eaLnBrk="0" hangingPunct="0">
                <a:defRPr sz="1600" b="1">
                  <a:solidFill>
                    <a:schemeClr val="bg1"/>
                  </a:solidFill>
                  <a:latin typeface="Arial" charset="0"/>
                  <a:ea typeface="ＭＳ Ｐゴシック" charset="0"/>
                </a:defRPr>
              </a:lvl4pPr>
              <a:lvl5pPr marL="2057400" indent="-228600" defTabSz="457200" eaLnBrk="0" hangingPunct="0">
                <a:defRPr sz="1600" b="1">
                  <a:solidFill>
                    <a:schemeClr val="bg1"/>
                  </a:solidFill>
                  <a:latin typeface="Arial" charset="0"/>
                  <a:ea typeface="ＭＳ Ｐゴシック" charset="0"/>
                </a:defRPr>
              </a:lvl5pPr>
              <a:lvl6pPr marL="2514600" indent="-228600" eaLnBrk="0" fontAlgn="base" hangingPunct="0">
                <a:spcBef>
                  <a:spcPct val="20000"/>
                </a:spcBef>
                <a:spcAft>
                  <a:spcPct val="0"/>
                </a:spcAft>
                <a:buClr>
                  <a:srgbClr val="6699FF"/>
                </a:buClr>
                <a:buSzPct val="80000"/>
                <a:buFont typeface="Wingdings" charset="0"/>
                <a:defRPr sz="1600" b="1">
                  <a:solidFill>
                    <a:schemeClr val="bg1"/>
                  </a:solidFill>
                  <a:latin typeface="Arial" charset="0"/>
                  <a:ea typeface="ＭＳ Ｐゴシック" charset="0"/>
                </a:defRPr>
              </a:lvl6pPr>
              <a:lvl7pPr marL="2971800" indent="-228600" eaLnBrk="0" fontAlgn="base" hangingPunct="0">
                <a:spcBef>
                  <a:spcPct val="20000"/>
                </a:spcBef>
                <a:spcAft>
                  <a:spcPct val="0"/>
                </a:spcAft>
                <a:buClr>
                  <a:srgbClr val="6699FF"/>
                </a:buClr>
                <a:buSzPct val="80000"/>
                <a:buFont typeface="Wingdings" charset="0"/>
                <a:defRPr sz="1600" b="1">
                  <a:solidFill>
                    <a:schemeClr val="bg1"/>
                  </a:solidFill>
                  <a:latin typeface="Arial" charset="0"/>
                  <a:ea typeface="ＭＳ Ｐゴシック" charset="0"/>
                </a:defRPr>
              </a:lvl7pPr>
              <a:lvl8pPr marL="3429000" indent="-228600" eaLnBrk="0" fontAlgn="base" hangingPunct="0">
                <a:spcBef>
                  <a:spcPct val="20000"/>
                </a:spcBef>
                <a:spcAft>
                  <a:spcPct val="0"/>
                </a:spcAft>
                <a:buClr>
                  <a:srgbClr val="6699FF"/>
                </a:buClr>
                <a:buSzPct val="80000"/>
                <a:buFont typeface="Wingdings" charset="0"/>
                <a:defRPr sz="1600" b="1">
                  <a:solidFill>
                    <a:schemeClr val="bg1"/>
                  </a:solidFill>
                  <a:latin typeface="Arial" charset="0"/>
                  <a:ea typeface="ＭＳ Ｐゴシック" charset="0"/>
                </a:defRPr>
              </a:lvl8pPr>
              <a:lvl9pPr marL="3886200" indent="-228600" eaLnBrk="0" fontAlgn="base" hangingPunct="0">
                <a:spcBef>
                  <a:spcPct val="20000"/>
                </a:spcBef>
                <a:spcAft>
                  <a:spcPct val="0"/>
                </a:spcAft>
                <a:buClr>
                  <a:srgbClr val="6699FF"/>
                </a:buClr>
                <a:buSzPct val="80000"/>
                <a:buFont typeface="Wingdings" charset="0"/>
                <a:defRPr sz="1600" b="1">
                  <a:solidFill>
                    <a:schemeClr val="bg1"/>
                  </a:solidFill>
                  <a:latin typeface="Arial" charset="0"/>
                  <a:ea typeface="ＭＳ Ｐゴシック" charset="0"/>
                </a:defRPr>
              </a:lvl9pPr>
            </a:lstStyle>
            <a:p>
              <a:pPr algn="ctr" eaLnBrk="1" fontAlgn="base" hangingPunct="1">
                <a:spcBef>
                  <a:spcPct val="0"/>
                </a:spcBef>
                <a:spcAft>
                  <a:spcPct val="0"/>
                </a:spcAft>
              </a:pPr>
              <a:r>
                <a:rPr lang="en-US" sz="2400">
                  <a:solidFill>
                    <a:srgbClr val="FFFFFF"/>
                  </a:solidFill>
                  <a:latin typeface="Helvetica" charset="0"/>
                  <a:cs typeface="Helvetica" charset="0"/>
                </a:rPr>
                <a:t>T</a:t>
              </a:r>
              <a:r>
                <a:rPr lang="ta-IN" sz="2400">
                  <a:solidFill>
                    <a:srgbClr val="FFFFFF"/>
                  </a:solidFill>
                  <a:latin typeface="Helvetica" charset="0"/>
                  <a:cs typeface="Helvetica" charset="0"/>
                </a:rPr>
                <a:t>amna energija</a:t>
              </a:r>
              <a:endParaRPr lang="en-US" sz="2400">
                <a:solidFill>
                  <a:srgbClr val="FFFFFF"/>
                </a:solidFill>
                <a:latin typeface="Helvetica" charset="0"/>
                <a:cs typeface="Helvetica" charset="0"/>
              </a:endParaRPr>
            </a:p>
            <a:p>
              <a:pPr algn="ctr" eaLnBrk="1" fontAlgn="base" hangingPunct="1">
                <a:spcBef>
                  <a:spcPct val="0"/>
                </a:spcBef>
                <a:spcAft>
                  <a:spcPct val="0"/>
                </a:spcAft>
              </a:pPr>
              <a:r>
                <a:rPr lang="ta-IN" sz="2400">
                  <a:solidFill>
                    <a:srgbClr val="FFFFFF"/>
                  </a:solidFill>
                  <a:latin typeface="Helvetica" charset="0"/>
                  <a:cs typeface="Helvetica" charset="0"/>
                </a:rPr>
                <a:t>68</a:t>
              </a:r>
              <a:r>
                <a:rPr lang="en-US" sz="2400">
                  <a:solidFill>
                    <a:srgbClr val="FFFFFF"/>
                  </a:solidFill>
                  <a:latin typeface="Helvetica" charset="0"/>
                  <a:cs typeface="Helvetica" charset="0"/>
                </a:rPr>
                <a:t>%</a:t>
              </a:r>
            </a:p>
          </p:txBody>
        </p:sp>
        <p:sp>
          <p:nvSpPr>
            <p:cNvPr id="89092" name="Rectangle 7"/>
            <p:cNvSpPr>
              <a:spLocks noChangeArrowheads="1"/>
            </p:cNvSpPr>
            <p:nvPr/>
          </p:nvSpPr>
          <p:spPr bwMode="auto">
            <a:xfrm>
              <a:off x="1754" y="2320"/>
              <a:ext cx="902" cy="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ta-IN" sz="2400" b="1">
                  <a:solidFill>
                    <a:srgbClr val="FFFFFF"/>
                  </a:solidFill>
                  <a:latin typeface="Helvetica" charset="0"/>
                  <a:ea typeface="ＭＳ Ｐゴシック" charset="0"/>
                  <a:cs typeface="Helvetica" charset="0"/>
                </a:rPr>
                <a:t>Tamna materija</a:t>
              </a:r>
              <a:endParaRPr lang="en-US" sz="2400" b="1">
                <a:solidFill>
                  <a:srgbClr val="FFFFFF"/>
                </a:solidFill>
                <a:latin typeface="Helvetica" charset="0"/>
                <a:ea typeface="ＭＳ Ｐゴシック" charset="0"/>
                <a:cs typeface="Helvetica" charset="0"/>
              </a:endParaRPr>
            </a:p>
            <a:p>
              <a:pPr algn="ctr" fontAlgn="base">
                <a:spcBef>
                  <a:spcPct val="0"/>
                </a:spcBef>
                <a:spcAft>
                  <a:spcPct val="0"/>
                </a:spcAft>
              </a:pPr>
              <a:r>
                <a:rPr lang="en-US" sz="2400" b="1">
                  <a:solidFill>
                    <a:srgbClr val="FFFFFF"/>
                  </a:solidFill>
                  <a:latin typeface="Helvetica" charset="0"/>
                  <a:ea typeface="ＭＳ Ｐゴシック" charset="0"/>
                  <a:cs typeface="Helvetica" charset="0"/>
                </a:rPr>
                <a:t>2</a:t>
              </a:r>
              <a:r>
                <a:rPr lang="ta-IN" sz="2400" b="1">
                  <a:solidFill>
                    <a:srgbClr val="FFFFFF"/>
                  </a:solidFill>
                  <a:latin typeface="Helvetica" charset="0"/>
                  <a:ea typeface="ＭＳ Ｐゴシック" charset="0"/>
                  <a:cs typeface="Helvetica" charset="0"/>
                </a:rPr>
                <a:t>7</a:t>
              </a:r>
              <a:r>
                <a:rPr lang="en-US" sz="2400" b="1">
                  <a:solidFill>
                    <a:srgbClr val="FFFFFF"/>
                  </a:solidFill>
                  <a:latin typeface="Helvetica" charset="0"/>
                  <a:ea typeface="ＭＳ Ｐゴシック" charset="0"/>
                  <a:cs typeface="Helvetica" charset="0"/>
                </a:rPr>
                <a:t>%</a:t>
              </a:r>
            </a:p>
          </p:txBody>
        </p:sp>
        <p:sp>
          <p:nvSpPr>
            <p:cNvPr id="89093" name="Rectangle 8"/>
            <p:cNvSpPr>
              <a:spLocks noChangeArrowheads="1"/>
            </p:cNvSpPr>
            <p:nvPr/>
          </p:nvSpPr>
          <p:spPr bwMode="auto">
            <a:xfrm>
              <a:off x="3405" y="1267"/>
              <a:ext cx="1184" cy="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en-US" sz="2400" b="1">
                  <a:solidFill>
                    <a:srgbClr val="FFFFFF"/>
                  </a:solidFill>
                  <a:latin typeface="Helvetica" charset="0"/>
                  <a:ea typeface="ＭＳ Ｐゴシック" charset="0"/>
                  <a:cs typeface="Helvetica" charset="0"/>
                </a:rPr>
                <a:t>“</a:t>
              </a:r>
              <a:r>
                <a:rPr lang="ta-IN" altLang="ja-JP" sz="2400" b="1">
                  <a:solidFill>
                    <a:srgbClr val="FFFFFF"/>
                  </a:solidFill>
                  <a:latin typeface="Helvetica" charset="0"/>
                  <a:ea typeface="ＭＳ Ｐゴシック" charset="0"/>
                  <a:cs typeface="Helvetica" charset="0"/>
                </a:rPr>
                <a:t>Normalna materija</a:t>
              </a:r>
              <a:r>
                <a:rPr lang="en-US" sz="2400" b="1">
                  <a:solidFill>
                    <a:srgbClr val="FFFFFF"/>
                  </a:solidFill>
                  <a:latin typeface="Helvetica" charset="0"/>
                  <a:ea typeface="ＭＳ Ｐゴシック" charset="0"/>
                  <a:cs typeface="Helvetica" charset="0"/>
                </a:rPr>
                <a:t>”</a:t>
              </a:r>
              <a:endParaRPr lang="en-US" altLang="ja-JP" sz="2400" b="1">
                <a:solidFill>
                  <a:srgbClr val="FFFFFF"/>
                </a:solidFill>
                <a:latin typeface="Helvetica" charset="0"/>
                <a:ea typeface="ＭＳ Ｐゴシック" charset="0"/>
                <a:cs typeface="Helvetica" charset="0"/>
              </a:endParaRPr>
            </a:p>
            <a:p>
              <a:pPr algn="ctr" fontAlgn="base">
                <a:spcBef>
                  <a:spcPct val="0"/>
                </a:spcBef>
                <a:spcAft>
                  <a:spcPct val="0"/>
                </a:spcAft>
              </a:pPr>
              <a:r>
                <a:rPr lang="ta-IN" sz="2400" b="1">
                  <a:solidFill>
                    <a:srgbClr val="FFFFFF"/>
                  </a:solidFill>
                  <a:latin typeface="Helvetica" charset="0"/>
                  <a:ea typeface="ＭＳ Ｐゴシック" charset="0"/>
                  <a:cs typeface="Helvetica" charset="0"/>
                </a:rPr>
                <a:t>5</a:t>
              </a:r>
              <a:r>
                <a:rPr lang="en-US" sz="2400" b="1">
                  <a:solidFill>
                    <a:srgbClr val="FFFFFF"/>
                  </a:solidFill>
                  <a:latin typeface="Helvetica" charset="0"/>
                  <a:ea typeface="ＭＳ Ｐゴシック" charset="0"/>
                  <a:cs typeface="Helvetica" charset="0"/>
                </a:rPr>
                <a:t>%</a:t>
              </a:r>
            </a:p>
          </p:txBody>
        </p:sp>
      </p:grpSp>
      <p:sp>
        <p:nvSpPr>
          <p:cNvPr id="2" name="Slide Number Placeholder 1"/>
          <p:cNvSpPr>
            <a:spLocks noGrp="1"/>
          </p:cNvSpPr>
          <p:nvPr>
            <p:ph type="sldNum" sz="quarter" idx="12"/>
          </p:nvPr>
        </p:nvSpPr>
        <p:spPr/>
        <p:txBody>
          <a:bodyPr/>
          <a:lstStyle/>
          <a:p>
            <a:fld id="{034D8EFC-CA94-D94E-9FBF-19E6A5A830A3}" type="slidenum">
              <a:rPr lang="en-US" smtClean="0"/>
              <a:pPr/>
              <a:t>43</a:t>
            </a:fld>
            <a:endParaRPr lang="en-US"/>
          </a:p>
        </p:txBody>
      </p:sp>
    </p:spTree>
    <p:extLst>
      <p:ext uri="{BB962C8B-B14F-4D97-AF65-F5344CB8AC3E}">
        <p14:creationId xmlns:p14="http://schemas.microsoft.com/office/powerpoint/2010/main" xmlns="" val="737104865"/>
      </p:ext>
    </p:extLst>
  </p:cSld>
  <p:clrMapOvr>
    <a:masterClrMapping/>
  </p:clrMapOvr>
  <p:transition>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4" descr="http://ircamera.as.arizona.edu/NatSci102/NatSci102/images/milkyway.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1138" name="Picture 4" descr="http://booklizard.files.wordpress.com/2008/10/hubble-deep-field-northern-detail-rw-caption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50468" r="-2" b="6128"/>
          <a:stretch>
            <a:fillRect/>
          </a:stretch>
        </p:blipFill>
        <p:spPr bwMode="auto">
          <a:xfrm>
            <a:off x="4313238" y="0"/>
            <a:ext cx="48307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323854" y="188913"/>
            <a:ext cx="2260379" cy="523220"/>
          </a:xfrm>
          <a:prstGeom prst="rect">
            <a:avLst/>
          </a:prstGeom>
          <a:noFill/>
        </p:spPr>
        <p:txBody>
          <a:bodyPr wrap="none">
            <a:spAutoFit/>
          </a:bodyPr>
          <a:lstStyle/>
          <a:p>
            <a:pPr defTabSz="914400">
              <a:buClr>
                <a:srgbClr val="6699FF"/>
              </a:buClr>
              <a:buSzPct val="80000"/>
              <a:buFont typeface="Wingdings" charset="0"/>
              <a:buNone/>
              <a:defRPr/>
            </a:pPr>
            <a:r>
              <a:rPr lang="hr-HR" sz="2800" b="1" dirty="0">
                <a:solidFill>
                  <a:srgbClr val="FFFFFF"/>
                </a:solidFill>
                <a:latin typeface="Helvetica"/>
                <a:ea typeface="ＭＳ Ｐゴシック" charset="0"/>
                <a:cs typeface="Helvetica"/>
              </a:rPr>
              <a:t>100 </a:t>
            </a:r>
            <a:r>
              <a:rPr lang="ta-IN" sz="2800" b="1" dirty="0">
                <a:solidFill>
                  <a:srgbClr val="FFFFFF"/>
                </a:solidFill>
                <a:latin typeface="Helvetica"/>
                <a:ea typeface="ＭＳ Ｐゴシック" charset="0"/>
                <a:cs typeface="Helvetica"/>
              </a:rPr>
              <a:t>milijardi</a:t>
            </a:r>
            <a:endParaRPr lang="en-US" sz="2800" b="1" dirty="0">
              <a:solidFill>
                <a:srgbClr val="FFFFFF"/>
              </a:solidFill>
              <a:latin typeface="Helvetica"/>
              <a:ea typeface="ＭＳ Ｐゴシック" charset="0"/>
              <a:cs typeface="Helvetica"/>
            </a:endParaRPr>
          </a:p>
        </p:txBody>
      </p:sp>
      <p:sp>
        <p:nvSpPr>
          <p:cNvPr id="8" name="TextBox 7"/>
          <p:cNvSpPr txBox="1"/>
          <p:nvPr/>
        </p:nvSpPr>
        <p:spPr>
          <a:xfrm>
            <a:off x="6804030" y="6092826"/>
            <a:ext cx="2260379" cy="523220"/>
          </a:xfrm>
          <a:prstGeom prst="rect">
            <a:avLst/>
          </a:prstGeom>
          <a:noFill/>
        </p:spPr>
        <p:txBody>
          <a:bodyPr wrap="none">
            <a:spAutoFit/>
          </a:bodyPr>
          <a:lstStyle/>
          <a:p>
            <a:pPr defTabSz="914400">
              <a:buClr>
                <a:srgbClr val="6699FF"/>
              </a:buClr>
              <a:buSzPct val="80000"/>
              <a:buFont typeface="Wingdings" charset="0"/>
              <a:buNone/>
              <a:defRPr/>
            </a:pPr>
            <a:r>
              <a:rPr lang="hr-HR" sz="2800" b="1" dirty="0">
                <a:solidFill>
                  <a:srgbClr val="FFFFFF"/>
                </a:solidFill>
                <a:latin typeface="Helvetica"/>
                <a:ea typeface="ＭＳ Ｐゴシック" charset="0"/>
                <a:cs typeface="Helvetica"/>
              </a:rPr>
              <a:t>100 </a:t>
            </a:r>
            <a:r>
              <a:rPr lang="ta-IN" sz="2800" b="1" dirty="0">
                <a:solidFill>
                  <a:srgbClr val="FFFFFF"/>
                </a:solidFill>
                <a:latin typeface="Helvetica"/>
                <a:ea typeface="ＭＳ Ｐゴシック" charset="0"/>
                <a:cs typeface="Helvetica"/>
              </a:rPr>
              <a:t>milijardi</a:t>
            </a:r>
            <a:endParaRPr lang="en-US" sz="2800" b="1" dirty="0">
              <a:solidFill>
                <a:srgbClr val="FFFFFF"/>
              </a:solidFill>
              <a:latin typeface="Helvetica"/>
              <a:ea typeface="ＭＳ Ｐゴシック" charset="0"/>
              <a:cs typeface="Helvetica"/>
            </a:endParaRPr>
          </a:p>
        </p:txBody>
      </p:sp>
      <p:sp>
        <p:nvSpPr>
          <p:cNvPr id="7" name="Title 1"/>
          <p:cNvSpPr txBox="1">
            <a:spLocks/>
          </p:cNvSpPr>
          <p:nvPr/>
        </p:nvSpPr>
        <p:spPr>
          <a:xfrm>
            <a:off x="254004" y="2794013"/>
            <a:ext cx="8700516" cy="806823"/>
          </a:xfrm>
          <a:prstGeom prst="rect">
            <a:avLst/>
          </a:prstGeom>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ＭＳ Ｐゴシック" charset="0"/>
                <a:cs typeface="ＭＳ Ｐゴシック" charset="0"/>
              </a:defRPr>
            </a:lvl1pPr>
            <a:lvl2pPr algn="ctr" rtl="0" eaLnBrk="0" fontAlgn="base" hangingPunct="0">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2pPr>
            <a:lvl3pPr algn="ctr" rtl="0" eaLnBrk="0" fontAlgn="base" hangingPunct="0">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3pPr>
            <a:lvl4pPr algn="ctr" rtl="0" eaLnBrk="0" fontAlgn="base" hangingPunct="0">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4pPr>
            <a:lvl5pPr algn="ctr" rtl="0" eaLnBrk="0" fontAlgn="base" hangingPunct="0">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defRPr>
            </a:lvl9pPr>
          </a:lstStyle>
          <a:p>
            <a:pPr defTabSz="914400">
              <a:lnSpc>
                <a:spcPct val="80000"/>
              </a:lnSpc>
              <a:buClr>
                <a:srgbClr val="6699FF"/>
              </a:buClr>
              <a:buSzPct val="80000"/>
              <a:buFont typeface="Wingdings" charset="0"/>
              <a:buNone/>
              <a:defRPr/>
            </a:pPr>
            <a:r>
              <a:rPr lang="ta-IN" sz="4000" b="1" cap="all" dirty="0">
                <a:ln w="0"/>
                <a:solidFill>
                  <a:srgbClr val="FFFF00"/>
                </a:solidFill>
                <a:effectLst>
                  <a:reflection blurRad="12700" stA="50000" endPos="50000" dist="5000" dir="5400000" sy="-100000" rotWithShape="0"/>
                </a:effectLst>
                <a:latin typeface="Arial"/>
                <a:cs typeface="Arial"/>
              </a:rPr>
              <a:t>Sve ovo je samo 5% svemira!</a:t>
            </a:r>
            <a:endParaRPr lang="en-US" sz="4000" b="1" cap="all" dirty="0">
              <a:ln w="0"/>
              <a:solidFill>
                <a:srgbClr val="FFFF00"/>
              </a:solidFill>
              <a:effectLst>
                <a:reflection blurRad="12700" stA="50000" endPos="50000" dist="5000" dir="5400000" sy="-100000" rotWithShape="0"/>
              </a:effectLst>
              <a:latin typeface="Arial"/>
              <a:cs typeface="Arial"/>
            </a:endParaRPr>
          </a:p>
        </p:txBody>
      </p:sp>
      <p:sp>
        <p:nvSpPr>
          <p:cNvPr id="2" name="Slide Number Placeholder 1"/>
          <p:cNvSpPr>
            <a:spLocks noGrp="1"/>
          </p:cNvSpPr>
          <p:nvPr>
            <p:ph type="sldNum" sz="quarter" idx="12"/>
          </p:nvPr>
        </p:nvSpPr>
        <p:spPr/>
        <p:txBody>
          <a:bodyPr/>
          <a:lstStyle/>
          <a:p>
            <a:fld id="{034D8EFC-CA94-D94E-9FBF-19E6A5A830A3}" type="slidenum">
              <a:rPr lang="en-US" smtClean="0"/>
              <a:pPr/>
              <a:t>44</a:t>
            </a:fld>
            <a:endParaRPr lang="en-US"/>
          </a:p>
        </p:txBody>
      </p:sp>
    </p:spTree>
    <p:extLst>
      <p:ext uri="{BB962C8B-B14F-4D97-AF65-F5344CB8AC3E}">
        <p14:creationId xmlns:p14="http://schemas.microsoft.com/office/powerpoint/2010/main" xmlns="" val="1823861798"/>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358" y="-82550"/>
            <a:ext cx="9192358" cy="6940550"/>
          </a:xfrm>
          <a:prstGeom prst="rect">
            <a:avLst/>
          </a:prstGeom>
          <a:solidFill>
            <a:schemeClr val="tx1"/>
          </a:solidFill>
          <a:ln/>
        </p:spPr>
        <p:style>
          <a:lnRef idx="1">
            <a:schemeClr val="accent1"/>
          </a:lnRef>
          <a:fillRef idx="3">
            <a:schemeClr val="accent1"/>
          </a:fillRef>
          <a:effectRef idx="2">
            <a:schemeClr val="accent1"/>
          </a:effectRef>
          <a:fontRef idx="minor">
            <a:schemeClr val="lt1"/>
          </a:fontRef>
        </p:style>
        <p:txBody>
          <a:bodyPr/>
          <a:lstStyle/>
          <a:p>
            <a:pPr defTabSz="914400" eaLnBrk="0" fontAlgn="base" hangingPunct="0">
              <a:spcBef>
                <a:spcPct val="0"/>
              </a:spcBef>
              <a:spcAft>
                <a:spcPct val="0"/>
              </a:spcAft>
              <a:defRPr/>
            </a:pPr>
            <a:endParaRPr lang="en-US" sz="3200">
              <a:solidFill>
                <a:srgbClr val="FFFFFF"/>
              </a:solidFill>
              <a:latin typeface="Helvetica"/>
            </a:endParaRPr>
          </a:p>
        </p:txBody>
      </p:sp>
      <p:pic>
        <p:nvPicPr>
          <p:cNvPr id="362498" name="Picture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41350"/>
            <a:ext cx="9144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317994" y="-458788"/>
            <a:ext cx="8212655" cy="13336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Helvetica" charset="0"/>
                <a:ea typeface="ＭＳ Ｐゴシック" charset="0"/>
                <a:cs typeface="ＭＳ Ｐゴシック" charset="0"/>
              </a:defRPr>
            </a:lvl1pPr>
            <a:lvl2pPr marL="742950" indent="-285750">
              <a:defRPr sz="3200">
                <a:solidFill>
                  <a:schemeClr val="tx1"/>
                </a:solidFill>
                <a:latin typeface="Helvetica" charset="0"/>
                <a:ea typeface="ＭＳ Ｐゴシック" charset="0"/>
              </a:defRPr>
            </a:lvl2pPr>
            <a:lvl3pPr marL="1143000" indent="-228600">
              <a:defRPr sz="3200">
                <a:solidFill>
                  <a:schemeClr val="tx1"/>
                </a:solidFill>
                <a:latin typeface="Helvetica" charset="0"/>
                <a:ea typeface="ＭＳ Ｐゴシック" charset="0"/>
              </a:defRPr>
            </a:lvl3pPr>
            <a:lvl4pPr marL="1600200" indent="-228600">
              <a:defRPr sz="3200">
                <a:solidFill>
                  <a:schemeClr val="tx1"/>
                </a:solidFill>
                <a:latin typeface="Helvetica" charset="0"/>
                <a:ea typeface="ＭＳ Ｐゴシック" charset="0"/>
              </a:defRPr>
            </a:lvl4pPr>
            <a:lvl5pPr marL="2057400" indent="-228600">
              <a:defRPr sz="3200">
                <a:solidFill>
                  <a:schemeClr val="tx1"/>
                </a:solidFill>
                <a:latin typeface="Helvetica" charset="0"/>
                <a:ea typeface="ＭＳ Ｐゴシック" charset="0"/>
              </a:defRPr>
            </a:lvl5pPr>
            <a:lvl6pPr marL="2514600" indent="-228600" eaLnBrk="0" fontAlgn="base" hangingPunct="0">
              <a:spcBef>
                <a:spcPct val="0"/>
              </a:spcBef>
              <a:spcAft>
                <a:spcPct val="0"/>
              </a:spcAft>
              <a:defRPr sz="3200">
                <a:solidFill>
                  <a:schemeClr val="tx1"/>
                </a:solidFill>
                <a:latin typeface="Helvetica" charset="0"/>
                <a:ea typeface="ＭＳ Ｐゴシック" charset="0"/>
              </a:defRPr>
            </a:lvl6pPr>
            <a:lvl7pPr marL="2971800" indent="-228600" eaLnBrk="0" fontAlgn="base" hangingPunct="0">
              <a:spcBef>
                <a:spcPct val="0"/>
              </a:spcBef>
              <a:spcAft>
                <a:spcPct val="0"/>
              </a:spcAft>
              <a:defRPr sz="3200">
                <a:solidFill>
                  <a:schemeClr val="tx1"/>
                </a:solidFill>
                <a:latin typeface="Helvetica" charset="0"/>
                <a:ea typeface="ＭＳ Ｐゴシック" charset="0"/>
              </a:defRPr>
            </a:lvl7pPr>
            <a:lvl8pPr marL="3429000" indent="-228600" eaLnBrk="0" fontAlgn="base" hangingPunct="0">
              <a:spcBef>
                <a:spcPct val="0"/>
              </a:spcBef>
              <a:spcAft>
                <a:spcPct val="0"/>
              </a:spcAft>
              <a:defRPr sz="3200">
                <a:solidFill>
                  <a:schemeClr val="tx1"/>
                </a:solidFill>
                <a:latin typeface="Helvetica" charset="0"/>
                <a:ea typeface="ＭＳ Ｐゴシック" charset="0"/>
              </a:defRPr>
            </a:lvl8pPr>
            <a:lvl9pPr marL="3886200" indent="-228600" eaLnBrk="0" fontAlgn="base" hangingPunct="0">
              <a:spcBef>
                <a:spcPct val="0"/>
              </a:spcBef>
              <a:spcAft>
                <a:spcPct val="0"/>
              </a:spcAft>
              <a:defRPr sz="3200">
                <a:solidFill>
                  <a:schemeClr val="tx1"/>
                </a:solidFill>
                <a:latin typeface="Helvetica" charset="0"/>
                <a:ea typeface="ＭＳ Ｐゴシック" charset="0"/>
              </a:defRPr>
            </a:lvl9pPr>
          </a:lstStyle>
          <a:p>
            <a:pPr defTabSz="914400" eaLnBrk="0" fontAlgn="base" hangingPunct="0">
              <a:lnSpc>
                <a:spcPct val="200000"/>
              </a:lnSpc>
              <a:spcBef>
                <a:spcPct val="0"/>
              </a:spcBef>
              <a:spcAft>
                <a:spcPct val="0"/>
              </a:spcAft>
            </a:pPr>
            <a:r>
              <a:rPr lang="ta-IN" sz="4400" b="1" dirty="0">
                <a:solidFill>
                  <a:srgbClr val="FFFF00"/>
                </a:solidFill>
                <a:cs typeface="Helvetica" charset="0"/>
              </a:rPr>
              <a:t>Kako će sve [možda] završiti?</a:t>
            </a:r>
            <a:endParaRPr lang="en-US" sz="4400" b="1" dirty="0">
              <a:solidFill>
                <a:srgbClr val="FFFF00"/>
              </a:solidFill>
              <a:cs typeface="Helvetica" charset="0"/>
            </a:endParaRPr>
          </a:p>
        </p:txBody>
      </p:sp>
    </p:spTree>
    <p:extLst>
      <p:ext uri="{BB962C8B-B14F-4D97-AF65-F5344CB8AC3E}">
        <p14:creationId xmlns:p14="http://schemas.microsoft.com/office/powerpoint/2010/main" xmlns="" val="2634089384"/>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hr-HR" altLang="en-US"/>
              <a:t>I. Puljak, FESB, Split</a:t>
            </a:r>
            <a:endParaRPr lang="en-US" altLang="en-US"/>
          </a:p>
        </p:txBody>
      </p:sp>
      <p:sp>
        <p:nvSpPr>
          <p:cNvPr id="5" name="Slide Number Placeholder 4"/>
          <p:cNvSpPr>
            <a:spLocks noGrp="1"/>
          </p:cNvSpPr>
          <p:nvPr>
            <p:ph type="sldNum" sz="quarter" idx="11"/>
          </p:nvPr>
        </p:nvSpPr>
        <p:spPr/>
        <p:txBody>
          <a:bodyPr/>
          <a:lstStyle/>
          <a:p>
            <a:pPr>
              <a:defRPr/>
            </a:pPr>
            <a:fld id="{D868D6BE-32DA-2744-A2EB-4AA8611E0701}" type="slidenum">
              <a:rPr lang="en-US" smtClean="0"/>
              <a:pPr>
                <a:defRPr/>
              </a:pPr>
              <a:t>46</a:t>
            </a:fld>
            <a:endParaRPr lang="en-US"/>
          </a:p>
        </p:txBody>
      </p:sp>
      <p:pic>
        <p:nvPicPr>
          <p:cNvPr id="367619" name="Picture 5"/>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600486001"/>
      </p:ext>
    </p:extLst>
  </p:cSld>
  <p:clrMapOvr>
    <a:masterClrMapping/>
  </p:clrMapOvr>
  <p:transition>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hr-HR" altLang="en-US">
                <a:solidFill>
                  <a:srgbClr val="000000"/>
                </a:solidFill>
              </a:rPr>
              <a:t>I. Puljak, FESB, Split</a:t>
            </a:r>
            <a:endParaRPr lang="en-US" altLang="en-US">
              <a:solidFill>
                <a:srgbClr val="000000"/>
              </a:solidFill>
            </a:endParaRPr>
          </a:p>
        </p:txBody>
      </p:sp>
      <p:sp>
        <p:nvSpPr>
          <p:cNvPr id="5" name="Slide Number Placeholder 4"/>
          <p:cNvSpPr>
            <a:spLocks noGrp="1"/>
          </p:cNvSpPr>
          <p:nvPr>
            <p:ph type="sldNum" sz="quarter" idx="11"/>
          </p:nvPr>
        </p:nvSpPr>
        <p:spPr/>
        <p:txBody>
          <a:bodyPr/>
          <a:lstStyle/>
          <a:p>
            <a:pPr>
              <a:defRPr/>
            </a:pPr>
            <a:fld id="{1156ECC7-6DFD-1249-A2A5-F35EBC4D3C24}" type="slidenum">
              <a:rPr lang="en-US" smtClean="0">
                <a:solidFill>
                  <a:srgbClr val="000000"/>
                </a:solidFill>
              </a:rPr>
              <a:pPr>
                <a:defRPr/>
              </a:pPr>
              <a:t>47</a:t>
            </a:fld>
            <a:endParaRPr lang="en-US">
              <a:solidFill>
                <a:srgbClr val="000000"/>
              </a:solidFill>
            </a:endParaRPr>
          </a:p>
        </p:txBody>
      </p:sp>
      <p:pic>
        <p:nvPicPr>
          <p:cNvPr id="106499" name="Picture 5"/>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81859" y="0"/>
            <a:ext cx="635537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bwMode="auto">
          <a:xfrm>
            <a:off x="252048" y="5013328"/>
            <a:ext cx="8707315" cy="1368425"/>
          </a:xfrm>
          <a:solidFill>
            <a:schemeClr val="tx2">
              <a:lumMod val="40000"/>
              <a:lumOff val="60000"/>
            </a:schemeClr>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0" indent="0">
              <a:buFontTx/>
              <a:buNone/>
            </a:pPr>
            <a:r>
              <a:rPr lang="ta-IN" sz="2800" dirty="0">
                <a:solidFill>
                  <a:srgbClr val="800000"/>
                </a:solidFill>
                <a:latin typeface="Helvetica" charset="0"/>
                <a:cs typeface="Helvetica" charset="0"/>
              </a:rPr>
              <a:t>Mi živimo u </a:t>
            </a:r>
            <a:r>
              <a:rPr lang="ta-IN" sz="2800" b="1" dirty="0">
                <a:solidFill>
                  <a:srgbClr val="800000"/>
                </a:solidFill>
                <a:latin typeface="Helvetica" charset="0"/>
                <a:cs typeface="Helvetica" charset="0"/>
              </a:rPr>
              <a:t>specijalnom vremenu</a:t>
            </a:r>
          </a:p>
          <a:p>
            <a:pPr marL="0" indent="0">
              <a:buFontTx/>
              <a:buNone/>
            </a:pPr>
            <a:r>
              <a:rPr lang="en-US" sz="2800" dirty="0">
                <a:solidFill>
                  <a:srgbClr val="800000"/>
                </a:solidFill>
                <a:latin typeface="Helvetica" charset="0"/>
                <a:cs typeface="Helvetica" charset="0"/>
              </a:rPr>
              <a:t>I</a:t>
            </a:r>
            <a:r>
              <a:rPr lang="ta-IN" sz="2800" dirty="0">
                <a:solidFill>
                  <a:srgbClr val="800000"/>
                </a:solidFill>
                <a:latin typeface="Helvetica" charset="0"/>
                <a:cs typeface="Helvetica" charset="0"/>
              </a:rPr>
              <a:t> to jedinom u kojem možemo zaključiti da živimo u specijalnom </a:t>
            </a:r>
            <a:r>
              <a:rPr lang="ta-IN" sz="2800" dirty="0" smtClean="0">
                <a:solidFill>
                  <a:srgbClr val="800000"/>
                </a:solidFill>
                <a:latin typeface="Helvetica" charset="0"/>
                <a:cs typeface="Helvetica" charset="0"/>
              </a:rPr>
              <a:t>vremenu</a:t>
            </a:r>
            <a:r>
              <a:rPr lang="hr-HR" sz="2800" dirty="0" smtClean="0">
                <a:solidFill>
                  <a:srgbClr val="800000"/>
                </a:solidFill>
                <a:latin typeface="Helvetica" charset="0"/>
                <a:cs typeface="Helvetica" charset="0"/>
              </a:rPr>
              <a:t>!</a:t>
            </a:r>
            <a:endParaRPr lang="en-US" sz="2800" dirty="0">
              <a:solidFill>
                <a:srgbClr val="800000"/>
              </a:solidFill>
              <a:latin typeface="Helvetica" charset="0"/>
              <a:cs typeface="Helvetica" charset="0"/>
            </a:endParaRPr>
          </a:p>
        </p:txBody>
      </p:sp>
    </p:spTree>
    <p:extLst>
      <p:ext uri="{BB962C8B-B14F-4D97-AF65-F5344CB8AC3E}">
        <p14:creationId xmlns:p14="http://schemas.microsoft.com/office/powerpoint/2010/main" xmlns="" val="3323486847"/>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Number Placeholder 4"/>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954">
                <a:solidFill>
                  <a:schemeClr val="tx1"/>
                </a:solidFill>
                <a:latin typeface="Helvetica" charset="0"/>
                <a:ea typeface="ＭＳ Ｐゴシック" charset="-128"/>
              </a:defRPr>
            </a:lvl1pPr>
            <a:lvl2pPr marL="685817" indent="-263776">
              <a:defRPr sz="2954">
                <a:solidFill>
                  <a:schemeClr val="tx1"/>
                </a:solidFill>
                <a:latin typeface="Helvetica" charset="0"/>
                <a:ea typeface="ＭＳ Ｐゴシック" charset="-128"/>
              </a:defRPr>
            </a:lvl2pPr>
            <a:lvl3pPr marL="1055103" indent="-211021">
              <a:defRPr sz="2954">
                <a:solidFill>
                  <a:schemeClr val="tx1"/>
                </a:solidFill>
                <a:latin typeface="Helvetica" charset="0"/>
                <a:ea typeface="ＭＳ Ｐゴシック" charset="-128"/>
              </a:defRPr>
            </a:lvl3pPr>
            <a:lvl4pPr marL="1477145" indent="-211021">
              <a:defRPr sz="2954">
                <a:solidFill>
                  <a:schemeClr val="tx1"/>
                </a:solidFill>
                <a:latin typeface="Helvetica" charset="0"/>
                <a:ea typeface="ＭＳ Ｐゴシック" charset="-128"/>
              </a:defRPr>
            </a:lvl4pPr>
            <a:lvl5pPr marL="1899186" indent="-211021">
              <a:defRPr sz="2954">
                <a:solidFill>
                  <a:schemeClr val="tx1"/>
                </a:solidFill>
                <a:latin typeface="Helvetica" charset="0"/>
                <a:ea typeface="ＭＳ Ｐゴシック" charset="-128"/>
              </a:defRPr>
            </a:lvl5pPr>
            <a:lvl6pPr marL="2321227" indent="-211021" eaLnBrk="0" fontAlgn="base" hangingPunct="0">
              <a:spcBef>
                <a:spcPct val="0"/>
              </a:spcBef>
              <a:spcAft>
                <a:spcPct val="0"/>
              </a:spcAft>
              <a:defRPr sz="2954">
                <a:solidFill>
                  <a:schemeClr val="tx1"/>
                </a:solidFill>
                <a:latin typeface="Helvetica" charset="0"/>
                <a:ea typeface="ＭＳ Ｐゴシック" charset="-128"/>
              </a:defRPr>
            </a:lvl6pPr>
            <a:lvl7pPr marL="2743269" indent="-211021" eaLnBrk="0" fontAlgn="base" hangingPunct="0">
              <a:spcBef>
                <a:spcPct val="0"/>
              </a:spcBef>
              <a:spcAft>
                <a:spcPct val="0"/>
              </a:spcAft>
              <a:defRPr sz="2954">
                <a:solidFill>
                  <a:schemeClr val="tx1"/>
                </a:solidFill>
                <a:latin typeface="Helvetica" charset="0"/>
                <a:ea typeface="ＭＳ Ｐゴシック" charset="-128"/>
              </a:defRPr>
            </a:lvl7pPr>
            <a:lvl8pPr marL="3165310" indent="-211021" eaLnBrk="0" fontAlgn="base" hangingPunct="0">
              <a:spcBef>
                <a:spcPct val="0"/>
              </a:spcBef>
              <a:spcAft>
                <a:spcPct val="0"/>
              </a:spcAft>
              <a:defRPr sz="2954">
                <a:solidFill>
                  <a:schemeClr val="tx1"/>
                </a:solidFill>
                <a:latin typeface="Helvetica" charset="0"/>
                <a:ea typeface="ＭＳ Ｐゴシック" charset="-128"/>
              </a:defRPr>
            </a:lvl8pPr>
            <a:lvl9pPr marL="3587351" indent="-211021" eaLnBrk="0" fontAlgn="base" hangingPunct="0">
              <a:spcBef>
                <a:spcPct val="0"/>
              </a:spcBef>
              <a:spcAft>
                <a:spcPct val="0"/>
              </a:spcAft>
              <a:defRPr sz="2954">
                <a:solidFill>
                  <a:schemeClr val="tx1"/>
                </a:solidFill>
                <a:latin typeface="Helvetica" charset="0"/>
                <a:ea typeface="ＭＳ Ｐゴシック" charset="-128"/>
              </a:defRPr>
            </a:lvl9pPr>
          </a:lstStyle>
          <a:p>
            <a:fld id="{849B1DBF-F257-7445-8559-3465449E4185}" type="slidenum">
              <a:rPr lang="en-GB" altLang="en-US" sz="1108">
                <a:solidFill>
                  <a:schemeClr val="bg1"/>
                </a:solidFill>
                <a:latin typeface="Times New Roman" charset="0"/>
              </a:rPr>
              <a:pPr/>
              <a:t>48</a:t>
            </a:fld>
            <a:endParaRPr lang="en-GB" altLang="en-US" sz="1108">
              <a:solidFill>
                <a:schemeClr val="bg1"/>
              </a:solidFill>
              <a:latin typeface="Times New Roman"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647700"/>
            <a:ext cx="9144000" cy="5544120"/>
          </a:xfrm>
          <a:prstGeom prst="rect">
            <a:avLst/>
          </a:prstGeom>
        </p:spPr>
      </p:pic>
    </p:spTree>
    <p:extLst>
      <p:ext uri="{BB962C8B-B14F-4D97-AF65-F5344CB8AC3E}">
        <p14:creationId xmlns:p14="http://schemas.microsoft.com/office/powerpoint/2010/main" xmlns="" val="1679399975"/>
      </p:ext>
    </p:extLst>
  </p:cSld>
  <p:clrMapOvr>
    <a:masterClrMapping/>
  </p:clrMapOvr>
  <p:transition>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4821" r="1846"/>
          <a:stretch/>
        </p:blipFill>
        <p:spPr>
          <a:xfrm>
            <a:off x="0" y="0"/>
            <a:ext cx="9144000" cy="6858000"/>
          </a:xfrm>
          <a:prstGeom prst="rect">
            <a:avLst/>
          </a:prstGeom>
        </p:spPr>
      </p:pic>
      <p:sp>
        <p:nvSpPr>
          <p:cNvPr id="230401" name="Slide Number Placeholder 4"/>
          <p:cNvSpPr>
            <a:spLocks noGrp="1"/>
          </p:cNvSpPr>
          <p:nvPr>
            <p:ph type="sldNum" sz="quarter" idx="10"/>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bg1"/>
                </a:solidFill>
                <a:latin typeface="Arial" charset="0"/>
                <a:ea typeface="ＭＳ Ｐゴシック" charset="-128"/>
              </a:defRPr>
            </a:lvl1pPr>
            <a:lvl2pPr marL="742950" indent="-285750">
              <a:defRPr sz="1600" b="1">
                <a:solidFill>
                  <a:schemeClr val="bg1"/>
                </a:solidFill>
                <a:latin typeface="Arial" charset="0"/>
                <a:ea typeface="ＭＳ Ｐゴシック" charset="-128"/>
              </a:defRPr>
            </a:lvl2pPr>
            <a:lvl3pPr marL="1143000" indent="-228600">
              <a:defRPr sz="1600" b="1">
                <a:solidFill>
                  <a:schemeClr val="bg1"/>
                </a:solidFill>
                <a:latin typeface="Arial" charset="0"/>
                <a:ea typeface="ＭＳ Ｐゴシック" charset="-128"/>
              </a:defRPr>
            </a:lvl3pPr>
            <a:lvl4pPr marL="1600200" indent="-228600">
              <a:defRPr sz="1600" b="1">
                <a:solidFill>
                  <a:schemeClr val="bg1"/>
                </a:solidFill>
                <a:latin typeface="Arial" charset="0"/>
                <a:ea typeface="ＭＳ Ｐゴシック" charset="-128"/>
              </a:defRPr>
            </a:lvl4pPr>
            <a:lvl5pPr marL="2057400" indent="-228600">
              <a:defRPr sz="1600" b="1">
                <a:solidFill>
                  <a:schemeClr val="bg1"/>
                </a:solidFill>
                <a:latin typeface="Arial" charset="0"/>
                <a:ea typeface="ＭＳ Ｐゴシック" charset="-128"/>
              </a:defRPr>
            </a:lvl5pPr>
            <a:lvl6pPr marL="2514600" indent="-228600" eaLnBrk="0" fontAlgn="base" hangingPunct="0">
              <a:spcBef>
                <a:spcPct val="0"/>
              </a:spcBef>
              <a:spcAft>
                <a:spcPct val="0"/>
              </a:spcAft>
              <a:defRPr sz="1600" b="1">
                <a:solidFill>
                  <a:schemeClr val="bg1"/>
                </a:solidFill>
                <a:latin typeface="Arial" charset="0"/>
                <a:ea typeface="ＭＳ Ｐゴシック" charset="-128"/>
              </a:defRPr>
            </a:lvl6pPr>
            <a:lvl7pPr marL="2971800" indent="-228600" eaLnBrk="0" fontAlgn="base" hangingPunct="0">
              <a:spcBef>
                <a:spcPct val="0"/>
              </a:spcBef>
              <a:spcAft>
                <a:spcPct val="0"/>
              </a:spcAft>
              <a:defRPr sz="1600" b="1">
                <a:solidFill>
                  <a:schemeClr val="bg1"/>
                </a:solidFill>
                <a:latin typeface="Arial" charset="0"/>
                <a:ea typeface="ＭＳ Ｐゴシック" charset="-128"/>
              </a:defRPr>
            </a:lvl7pPr>
            <a:lvl8pPr marL="3429000" indent="-228600" eaLnBrk="0" fontAlgn="base" hangingPunct="0">
              <a:spcBef>
                <a:spcPct val="0"/>
              </a:spcBef>
              <a:spcAft>
                <a:spcPct val="0"/>
              </a:spcAft>
              <a:defRPr sz="1600" b="1">
                <a:solidFill>
                  <a:schemeClr val="bg1"/>
                </a:solidFill>
                <a:latin typeface="Arial" charset="0"/>
                <a:ea typeface="ＭＳ Ｐゴシック" charset="-128"/>
              </a:defRPr>
            </a:lvl8pPr>
            <a:lvl9pPr marL="3886200" indent="-228600" eaLnBrk="0" fontAlgn="base" hangingPunct="0">
              <a:spcBef>
                <a:spcPct val="0"/>
              </a:spcBef>
              <a:spcAft>
                <a:spcPct val="0"/>
              </a:spcAft>
              <a:defRPr sz="1600" b="1">
                <a:solidFill>
                  <a:schemeClr val="bg1"/>
                </a:solidFill>
                <a:latin typeface="Arial" charset="0"/>
                <a:ea typeface="ＭＳ Ｐゴシック" charset="-128"/>
              </a:defRPr>
            </a:lvl9pPr>
          </a:lstStyle>
          <a:p>
            <a:fld id="{A123873A-8A42-B94C-B2B4-35037E72E64D}" type="slidenum">
              <a:rPr lang="en-GB" altLang="en-US" sz="1200" b="0">
                <a:latin typeface="Times New Roman" charset="0"/>
              </a:rPr>
              <a:pPr/>
              <a:t>49</a:t>
            </a:fld>
            <a:endParaRPr lang="en-GB" altLang="en-US" sz="1200" b="0">
              <a:latin typeface="Times New Roman" charset="0"/>
            </a:endParaRPr>
          </a:p>
        </p:txBody>
      </p:sp>
    </p:spTree>
    <p:extLst>
      <p:ext uri="{BB962C8B-B14F-4D97-AF65-F5344CB8AC3E}">
        <p14:creationId xmlns:p14="http://schemas.microsoft.com/office/powerpoint/2010/main" xmlns="" val="29966380"/>
      </p:ext>
    </p:extLst>
  </p:cSld>
  <p:clrMapOvr>
    <a:masterClrMapping/>
  </p:clrMapOvr>
  <p:transition>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ET-scan-figure-smaller.jpg"/>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l="-749" r="-327"/>
          <a:stretch/>
        </p:blipFill>
        <p:spPr bwMode="auto">
          <a:xfrm>
            <a:off x="1452912" y="1600200"/>
            <a:ext cx="6238176" cy="452596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p:txBody>
          <a:bodyPr>
            <a:normAutofit fontScale="90000"/>
          </a:bodyPr>
          <a:lstStyle/>
          <a:p>
            <a:r>
              <a:rPr lang="en-US" dirty="0" err="1" smtClean="0"/>
              <a:t>Antimaterija</a:t>
            </a:r>
            <a:r>
              <a:rPr lang="en-US" dirty="0" smtClean="0"/>
              <a:t> u </a:t>
            </a:r>
            <a:r>
              <a:rPr lang="en-US" dirty="0" err="1" smtClean="0"/>
              <a:t>medicini</a:t>
            </a:r>
            <a:r>
              <a:rPr lang="en-US" dirty="0" smtClean="0"/>
              <a:t>: </a:t>
            </a:r>
            <a:br>
              <a:rPr lang="en-US" dirty="0" smtClean="0"/>
            </a:br>
            <a:r>
              <a:rPr lang="en-US" dirty="0" smtClean="0"/>
              <a:t>PET </a:t>
            </a:r>
            <a:r>
              <a:rPr lang="en-US" dirty="0" err="1" smtClean="0"/>
              <a:t>Tomografija</a:t>
            </a:r>
            <a:endParaRPr lang="en-US" dirty="0"/>
          </a:p>
        </p:txBody>
      </p:sp>
    </p:spTree>
  </p:cSld>
  <p:clrMapOvr>
    <a:masterClrMapping/>
  </p:clrMapOvr>
  <p:transition>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p:cNvPicPr>
          <p:nvPr/>
        </p:nvPicPr>
        <p:blipFill>
          <a:blip r:embed="rId3" cstate="print">
            <a:extLst>
              <a:ext uri="{28A0092B-C50C-407E-A947-70E740481C1C}">
                <a14:useLocalDpi xmlns:a14="http://schemas.microsoft.com/office/drawing/2010/main" xmlns="" val="0"/>
              </a:ext>
            </a:extLst>
          </a:blip>
          <a:srcRect l="52068"/>
          <a:stretch>
            <a:fillRect/>
          </a:stretch>
        </p:blipFill>
        <p:spPr bwMode="auto">
          <a:xfrm>
            <a:off x="0" y="0"/>
            <a:ext cx="3287713" cy="6835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3287713" y="0"/>
            <a:ext cx="5856287"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xmlns="" val="0"/>
              </a:ext>
            </a:extLst>
          </a:blip>
          <a:srcRect l="16655" r="20320"/>
          <a:stretch/>
        </p:blipFill>
        <p:spPr bwMode="auto">
          <a:xfrm>
            <a:off x="3287712" y="-54952"/>
            <a:ext cx="5856287" cy="69679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815170"/>
      </p:ext>
    </p:extLst>
  </p:cSld>
  <p:clrMapOvr>
    <a:masterClrMapping/>
  </p:clrMapOvr>
  <p:transition>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3" descr="Justin-Bieber-2014-Cool-Wallpaper-Download.jpg"/>
          <p:cNvPicPr>
            <a:picLocks noChangeAspect="1"/>
          </p:cNvPicPr>
          <p:nvPr/>
        </p:nvPicPr>
        <p:blipFill>
          <a:blip r:embed="rId2" cstate="print">
            <a:extLst>
              <a:ext uri="{28A0092B-C50C-407E-A947-70E740481C1C}">
                <a14:useLocalDpi xmlns:a14="http://schemas.microsoft.com/office/drawing/2010/main" xmlns="" val="0"/>
              </a:ext>
            </a:extLst>
          </a:blip>
          <a:srcRect l="7639" r="17361"/>
          <a:stretch>
            <a:fillRect/>
          </a:stretch>
        </p:blipFill>
        <p:spPr bwMode="auto">
          <a:xfrm>
            <a:off x="0" y="0"/>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a:off x="4232719" y="931985"/>
            <a:ext cx="4911281" cy="660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3200">
                <a:solidFill>
                  <a:schemeClr val="tx1"/>
                </a:solidFill>
                <a:latin typeface="Helvetica" charset="0"/>
                <a:ea typeface="ＭＳ Ｐゴシック" charset="-128"/>
              </a:defRPr>
            </a:lvl1pPr>
            <a:lvl2pPr marL="742950" indent="-285750" defTabSz="457200">
              <a:defRPr sz="3200">
                <a:solidFill>
                  <a:schemeClr val="tx1"/>
                </a:solidFill>
                <a:latin typeface="Helvetica" charset="0"/>
                <a:ea typeface="ＭＳ Ｐゴシック" charset="-128"/>
              </a:defRPr>
            </a:lvl2pPr>
            <a:lvl3pPr marL="1143000" indent="-228600" defTabSz="457200">
              <a:defRPr sz="3200">
                <a:solidFill>
                  <a:schemeClr val="tx1"/>
                </a:solidFill>
                <a:latin typeface="Helvetica" charset="0"/>
                <a:ea typeface="ＭＳ Ｐゴシック" charset="-128"/>
              </a:defRPr>
            </a:lvl3pPr>
            <a:lvl4pPr marL="1600200" indent="-228600" defTabSz="457200">
              <a:defRPr sz="3200">
                <a:solidFill>
                  <a:schemeClr val="tx1"/>
                </a:solidFill>
                <a:latin typeface="Helvetica" charset="0"/>
                <a:ea typeface="ＭＳ Ｐゴシック" charset="-128"/>
              </a:defRPr>
            </a:lvl4pPr>
            <a:lvl5pPr marL="2057400" indent="-228600" defTabSz="457200">
              <a:defRPr sz="3200">
                <a:solidFill>
                  <a:schemeClr val="tx1"/>
                </a:solidFill>
                <a:latin typeface="Helvetica" charset="0"/>
                <a:ea typeface="ＭＳ Ｐゴシック" charset="-128"/>
              </a:defRPr>
            </a:lvl5pPr>
            <a:lvl6pPr marL="2514600" indent="-228600" defTabSz="457200" eaLnBrk="0" fontAlgn="base" hangingPunct="0">
              <a:spcBef>
                <a:spcPct val="0"/>
              </a:spcBef>
              <a:spcAft>
                <a:spcPct val="0"/>
              </a:spcAft>
              <a:defRPr sz="3200">
                <a:solidFill>
                  <a:schemeClr val="tx1"/>
                </a:solidFill>
                <a:latin typeface="Helvetica" charset="0"/>
                <a:ea typeface="ＭＳ Ｐゴシック" charset="-128"/>
              </a:defRPr>
            </a:lvl6pPr>
            <a:lvl7pPr marL="2971800" indent="-228600" defTabSz="457200" eaLnBrk="0" fontAlgn="base" hangingPunct="0">
              <a:spcBef>
                <a:spcPct val="0"/>
              </a:spcBef>
              <a:spcAft>
                <a:spcPct val="0"/>
              </a:spcAft>
              <a:defRPr sz="3200">
                <a:solidFill>
                  <a:schemeClr val="tx1"/>
                </a:solidFill>
                <a:latin typeface="Helvetica" charset="0"/>
                <a:ea typeface="ＭＳ Ｐゴシック" charset="-128"/>
              </a:defRPr>
            </a:lvl7pPr>
            <a:lvl8pPr marL="3429000" indent="-228600" defTabSz="457200" eaLnBrk="0" fontAlgn="base" hangingPunct="0">
              <a:spcBef>
                <a:spcPct val="0"/>
              </a:spcBef>
              <a:spcAft>
                <a:spcPct val="0"/>
              </a:spcAft>
              <a:defRPr sz="3200">
                <a:solidFill>
                  <a:schemeClr val="tx1"/>
                </a:solidFill>
                <a:latin typeface="Helvetica" charset="0"/>
                <a:ea typeface="ＭＳ Ｐゴシック" charset="-128"/>
              </a:defRPr>
            </a:lvl8pPr>
            <a:lvl9pPr marL="3886200" indent="-228600" defTabSz="457200" eaLnBrk="0" fontAlgn="base" hangingPunct="0">
              <a:spcBef>
                <a:spcPct val="0"/>
              </a:spcBef>
              <a:spcAft>
                <a:spcPct val="0"/>
              </a:spcAft>
              <a:defRPr sz="3200">
                <a:solidFill>
                  <a:schemeClr val="tx1"/>
                </a:solidFill>
                <a:latin typeface="Helvetica" charset="0"/>
                <a:ea typeface="ＭＳ Ｐゴシック" charset="-128"/>
              </a:defRPr>
            </a:lvl9pPr>
          </a:lstStyle>
          <a:p>
            <a:pPr eaLnBrk="1" hangingPunct="1"/>
            <a:r>
              <a:rPr lang="ta-IN" altLang="en-US" sz="3692" dirty="0">
                <a:solidFill>
                  <a:srgbClr val="10253F"/>
                </a:solidFill>
                <a:latin typeface="Calibri" charset="0"/>
              </a:rPr>
              <a:t>NIJE </a:t>
            </a:r>
            <a:r>
              <a:rPr lang="hr-HR" altLang="en-US" sz="3692" dirty="0">
                <a:solidFill>
                  <a:srgbClr val="10253F"/>
                </a:solidFill>
                <a:latin typeface="Calibri" charset="0"/>
              </a:rPr>
              <a:t>SAMO </a:t>
            </a:r>
            <a:r>
              <a:rPr lang="ta-IN" altLang="en-US" sz="3692" dirty="0">
                <a:solidFill>
                  <a:srgbClr val="10253F"/>
                </a:solidFill>
                <a:latin typeface="Calibri" charset="0"/>
              </a:rPr>
              <a:t>ON ZVIJEZDA</a:t>
            </a:r>
            <a:endParaRPr lang="en-US" altLang="en-US" sz="3692" dirty="0">
              <a:solidFill>
                <a:srgbClr val="10253F"/>
              </a:solidFill>
              <a:latin typeface="Calibri" charset="0"/>
            </a:endParaRPr>
          </a:p>
        </p:txBody>
      </p:sp>
    </p:spTree>
    <p:extLst>
      <p:ext uri="{BB962C8B-B14F-4D97-AF65-F5344CB8AC3E}">
        <p14:creationId xmlns:p14="http://schemas.microsoft.com/office/powerpoint/2010/main" xmlns="" val="1306101663"/>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263768"/>
            <a:ext cx="9144000" cy="6594231"/>
          </a:xfrm>
          <a:prstGeom prst="rect">
            <a:avLst/>
          </a:prstGeom>
          <a:solidFill>
            <a:schemeClr val="bg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22041">
              <a:defRPr/>
            </a:pPr>
            <a:endParaRPr lang="en-US" sz="1662">
              <a:solidFill>
                <a:prstClr val="white"/>
              </a:solidFill>
            </a:endParaRPr>
          </a:p>
        </p:txBody>
      </p:sp>
      <p:pic>
        <p:nvPicPr>
          <p:cNvPr id="322562" name="Picture 3" descr="happy-teenager-wearing-a-cap-and-showing-a-hand-gesture_1149-858.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90800" y="-152400"/>
            <a:ext cx="6704012" cy="6857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a:spLocks noGrp="1"/>
          </p:cNvSpPr>
          <p:nvPr>
            <p:ph type="title"/>
          </p:nvPr>
        </p:nvSpPr>
        <p:spPr>
          <a:xfrm>
            <a:off x="304800" y="381000"/>
            <a:ext cx="4876800" cy="1143000"/>
          </a:xfrm>
          <a:noFill/>
        </p:spPr>
        <p:txBody>
          <a:bodyPr/>
          <a:lstStyle/>
          <a:p>
            <a:r>
              <a:rPr lang="en-US" dirty="0">
                <a:solidFill>
                  <a:schemeClr val="tx2"/>
                </a:solidFill>
              </a:rPr>
              <a:t>JA SAM ZVIJEZDA!</a:t>
            </a:r>
          </a:p>
        </p:txBody>
      </p:sp>
    </p:spTree>
    <p:extLst>
      <p:ext uri="{BB962C8B-B14F-4D97-AF65-F5344CB8AC3E}">
        <p14:creationId xmlns:p14="http://schemas.microsoft.com/office/powerpoint/2010/main" xmlns="" val="7281040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229600" cy="4525963"/>
          </a:xfrm>
        </p:spPr>
        <p:txBody>
          <a:bodyPr/>
          <a:lstStyle/>
          <a:p>
            <a:r>
              <a:rPr lang="hr-HR" dirty="0" err="1" smtClean="0">
                <a:hlinkClick r:id="rId2" action="ppaction://hlinkfile"/>
              </a:rPr>
              <a:t>OPEN</a:t>
            </a:r>
            <a:r>
              <a:rPr lang="hr-HR" dirty="0" smtClean="0">
                <a:hlinkClick r:id="rId2" action="ppaction://hlinkfile"/>
              </a:rPr>
              <a:t>-VIDEO-</a:t>
            </a:r>
            <a:r>
              <a:rPr lang="hr-HR" dirty="0" err="1" smtClean="0">
                <a:hlinkClick r:id="rId2" action="ppaction://hlinkfile"/>
              </a:rPr>
              <a:t>2019</a:t>
            </a:r>
            <a:r>
              <a:rPr lang="hr-HR" dirty="0" smtClean="0">
                <a:hlinkClick r:id="rId2" action="ppaction://hlinkfile"/>
              </a:rPr>
              <a:t>-</a:t>
            </a:r>
            <a:r>
              <a:rPr lang="hr-HR" dirty="0" err="1" smtClean="0">
                <a:hlinkClick r:id="rId2" action="ppaction://hlinkfile"/>
              </a:rPr>
              <a:t>002</a:t>
            </a:r>
            <a:r>
              <a:rPr lang="hr-HR" dirty="0" smtClean="0">
                <a:hlinkClick r:id="rId2" action="ppaction://hlinkfile"/>
              </a:rPr>
              <a:t>-</a:t>
            </a:r>
            <a:r>
              <a:rPr lang="hr-HR" dirty="0" err="1" smtClean="0">
                <a:hlinkClick r:id="rId2" action="ppaction://hlinkfile"/>
              </a:rPr>
              <a:t>001</a:t>
            </a:r>
            <a:r>
              <a:rPr lang="hr-HR" dirty="0" smtClean="0">
                <a:hlinkClick r:id="rId2" action="ppaction://hlinkfile"/>
              </a:rPr>
              <a:t>-</a:t>
            </a:r>
            <a:r>
              <a:rPr lang="hr-HR" dirty="0" err="1" smtClean="0">
                <a:hlinkClick r:id="rId2" action="ppaction://hlinkfile"/>
              </a:rPr>
              <a:t>1080p.mp4</a:t>
            </a:r>
            <a:endParaRPr lang="hr-HR" dirty="0"/>
          </a:p>
        </p:txBody>
      </p:sp>
      <p:sp>
        <p:nvSpPr>
          <p:cNvPr id="4" name="Title 1"/>
          <p:cNvSpPr txBox="1">
            <a:spLocks/>
          </p:cNvSpPr>
          <p:nvPr/>
        </p:nvSpPr>
        <p:spPr>
          <a:xfrm>
            <a:off x="4038600" y="4953000"/>
            <a:ext cx="4876800" cy="1143000"/>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r-HR" sz="4400" b="0" i="0" u="none" strike="noStrike" kern="1200" cap="none" spc="0" normalizeH="0" baseline="0" noProof="0" dirty="0" smtClean="0">
                <a:ln>
                  <a:noFill/>
                </a:ln>
                <a:solidFill>
                  <a:schemeClr val="tx2"/>
                </a:solidFill>
                <a:effectLst/>
                <a:uLnTx/>
                <a:uFillTx/>
                <a:latin typeface="+mj-lt"/>
                <a:ea typeface="+mj-ea"/>
                <a:cs typeface="+mj-cs"/>
              </a:rPr>
              <a:t>Hvala na pozornosti!</a:t>
            </a:r>
            <a:endParaRPr kumimoji="0" lang="en-US" sz="4400" b="0" i="0" u="none" strike="noStrike" kern="1200" cap="none" spc="0" normalizeH="0" baseline="0" noProof="0" dirty="0">
              <a:ln>
                <a:noFill/>
              </a:ln>
              <a:solidFill>
                <a:schemeClr val="tx2"/>
              </a:solidFill>
              <a:effectLst/>
              <a:uLnTx/>
              <a:uFillTx/>
              <a:latin typeface="+mj-lt"/>
              <a:ea typeface="+mj-ea"/>
              <a:cs typeface="+mj-cs"/>
            </a:endParaRPr>
          </a:p>
        </p:txBody>
      </p:sp>
      <p:pic>
        <p:nvPicPr>
          <p:cNvPr id="21506" name="Picture 2" descr="C:\Users\msijan\Desktop\CERN 2019\SLIKE\IMG_20190418_184307.jpg"/>
          <p:cNvPicPr>
            <a:picLocks noChangeAspect="1" noChangeArrowheads="1"/>
          </p:cNvPicPr>
          <p:nvPr/>
        </p:nvPicPr>
        <p:blipFill>
          <a:blip r:embed="rId3" cstate="print"/>
          <a:srcRect/>
          <a:stretch>
            <a:fillRect/>
          </a:stretch>
        </p:blipFill>
        <p:spPr bwMode="auto">
          <a:xfrm>
            <a:off x="533400" y="1143000"/>
            <a:ext cx="3086100" cy="4114800"/>
          </a:xfrm>
          <a:prstGeom prst="rect">
            <a:avLst/>
          </a:prstGeom>
          <a:noFill/>
        </p:spPr>
      </p:pic>
      <p:pic>
        <p:nvPicPr>
          <p:cNvPr id="21507" name="Picture 3" descr="C:\Users\msijan\Desktop\CERN 2019\SLIKE\IMG_20190417_164432.jpg"/>
          <p:cNvPicPr>
            <a:picLocks noChangeAspect="1" noChangeArrowheads="1"/>
          </p:cNvPicPr>
          <p:nvPr/>
        </p:nvPicPr>
        <p:blipFill>
          <a:blip r:embed="rId4" cstate="print"/>
          <a:srcRect/>
          <a:stretch>
            <a:fillRect/>
          </a:stretch>
        </p:blipFill>
        <p:spPr bwMode="auto">
          <a:xfrm>
            <a:off x="5105400" y="1219200"/>
            <a:ext cx="2762250" cy="3683000"/>
          </a:xfrm>
          <a:prstGeom prst="rect">
            <a:avLst/>
          </a:prstGeom>
          <a:noFill/>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linds(horizontal)">
                                      <p:cBhvr>
                                        <p:cTn id="7" dur="5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blinds(horizontal)">
                                      <p:cBhvr>
                                        <p:cTn id="12" dur="500"/>
                                        <p:tgtEl>
                                          <p:spTgt spid="2150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
          <p:cNvPicPr>
            <a:picLocks noChangeAspect="1"/>
          </p:cNvPicPr>
          <p:nvPr/>
        </p:nvPicPr>
        <p:blipFill>
          <a:blip r:embed="rId2" cstate="print">
            <a:extLst>
              <a:ext uri="{28A0092B-C50C-407E-A947-70E740481C1C}">
                <a14:useLocalDpi xmlns="" xmlns:a14="http://schemas.microsoft.com/office/drawing/2010/main" val="0"/>
              </a:ext>
            </a:extLst>
          </a:blip>
          <a:srcRect l="14937" r="8421" b="3787"/>
          <a:stretch>
            <a:fillRect/>
          </a:stretch>
        </p:blipFill>
        <p:spPr bwMode="auto">
          <a:xfrm>
            <a:off x="4637943" y="238857"/>
            <a:ext cx="4520711" cy="6314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1186" name="Picture 4" descr="pet-scan-5320.jpg"/>
          <p:cNvPicPr>
            <a:picLocks noChangeAspect="1"/>
          </p:cNvPicPr>
          <p:nvPr/>
        </p:nvPicPr>
        <p:blipFill>
          <a:blip r:embed="rId3" cstate="print">
            <a:extLst>
              <a:ext uri="{28A0092B-C50C-407E-A947-70E740481C1C}">
                <a14:useLocalDpi xmlns="" xmlns:a14="http://schemas.microsoft.com/office/drawing/2010/main" val="0"/>
              </a:ext>
            </a:extLst>
          </a:blip>
          <a:srcRect l="19661" t="-436" r="15294" b="436"/>
          <a:stretch>
            <a:fillRect/>
          </a:stretch>
        </p:blipFill>
        <p:spPr bwMode="auto">
          <a:xfrm>
            <a:off x="0" y="222739"/>
            <a:ext cx="4677508" cy="6371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500646046"/>
      </p:ext>
    </p:extLst>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msijan\Desktop\CERN 2019\SLIKE\IMG_20190415_174517.jpg"/>
          <p:cNvPicPr>
            <a:picLocks noChangeAspect="1" noChangeArrowheads="1"/>
          </p:cNvPicPr>
          <p:nvPr/>
        </p:nvPicPr>
        <p:blipFill>
          <a:blip r:embed="rId2" cstate="print"/>
          <a:srcRect/>
          <a:stretch>
            <a:fillRect/>
          </a:stretch>
        </p:blipFill>
        <p:spPr bwMode="auto">
          <a:xfrm>
            <a:off x="381000" y="228600"/>
            <a:ext cx="8229600" cy="6172200"/>
          </a:xfrm>
          <a:prstGeom prst="rect">
            <a:avLst/>
          </a:prstGeom>
          <a:noFill/>
        </p:spPr>
      </p:pic>
      <p:sp>
        <p:nvSpPr>
          <p:cNvPr id="2" name="Title 1"/>
          <p:cNvSpPr>
            <a:spLocks noGrp="1"/>
          </p:cNvSpPr>
          <p:nvPr>
            <p:ph type="title"/>
          </p:nvPr>
        </p:nvSpPr>
        <p:spPr/>
        <p:txBody>
          <a:bodyPr/>
          <a:lstStyle/>
          <a:p>
            <a:r>
              <a:rPr lang="hr-HR" b="1" dirty="0" err="1" smtClean="0"/>
              <a:t>1989</a:t>
            </a:r>
            <a:r>
              <a:rPr lang="hr-HR" dirty="0" smtClean="0"/>
              <a:t>.</a:t>
            </a:r>
            <a:endParaRPr lang="hr-HR" dirty="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C:\Users\msijan\Desktop\CERN 2019\SLIKE\IMG_20190417_070909.jpg"/>
          <p:cNvPicPr>
            <a:picLocks noGrp="1" noChangeAspect="1" noChangeArrowheads="1"/>
          </p:cNvPicPr>
          <p:nvPr>
            <p:ph idx="1"/>
          </p:nvPr>
        </p:nvPicPr>
        <p:blipFill>
          <a:blip r:embed="rId2" cstate="print"/>
          <a:srcRect/>
          <a:stretch>
            <a:fillRect/>
          </a:stretch>
        </p:blipFill>
        <p:spPr bwMode="auto">
          <a:xfrm>
            <a:off x="2362200" y="0"/>
            <a:ext cx="4953000" cy="6604000"/>
          </a:xfrm>
          <a:prstGeom prst="rect">
            <a:avLst/>
          </a:prstGeom>
          <a:noFill/>
        </p:spPr>
      </p:pic>
      <p:pic>
        <p:nvPicPr>
          <p:cNvPr id="2058" name="Picture 10" descr="C:\Users\msijan\Desktop\CERN 2019\SLIKE\IMG_20190417_070932.jpg"/>
          <p:cNvPicPr>
            <a:picLocks noChangeAspect="1" noChangeArrowheads="1"/>
          </p:cNvPicPr>
          <p:nvPr/>
        </p:nvPicPr>
        <p:blipFill>
          <a:blip r:embed="rId3" cstate="print"/>
          <a:srcRect/>
          <a:stretch>
            <a:fillRect/>
          </a:stretch>
        </p:blipFill>
        <p:spPr bwMode="auto">
          <a:xfrm>
            <a:off x="2362200" y="152400"/>
            <a:ext cx="5029200" cy="6705600"/>
          </a:xfrm>
          <a:prstGeom prst="rect">
            <a:avLst/>
          </a:prstGeom>
          <a:noFill/>
        </p:spPr>
      </p:pic>
      <p:pic>
        <p:nvPicPr>
          <p:cNvPr id="2059" name="Picture 11" descr="C:\Users\msijan\Desktop\CERN 2019\SLIKE\IMG_20190417_070954.jpg"/>
          <p:cNvPicPr>
            <a:picLocks noChangeAspect="1" noChangeArrowheads="1"/>
          </p:cNvPicPr>
          <p:nvPr/>
        </p:nvPicPr>
        <p:blipFill>
          <a:blip r:embed="rId4" cstate="print"/>
          <a:srcRect/>
          <a:stretch>
            <a:fillRect/>
          </a:stretch>
        </p:blipFill>
        <p:spPr bwMode="auto">
          <a:xfrm>
            <a:off x="381000" y="304800"/>
            <a:ext cx="8305800" cy="6229350"/>
          </a:xfrm>
          <a:prstGeom prst="rect">
            <a:avLst/>
          </a:prstGeom>
          <a:noFill/>
        </p:spPr>
      </p:pic>
      <p:pic>
        <p:nvPicPr>
          <p:cNvPr id="2060" name="Picture 12" descr="C:\Users\msijan\Desktop\CERN 2019\SLIKE\IMG_20190417_103841.jpg"/>
          <p:cNvPicPr>
            <a:picLocks noChangeAspect="1" noChangeArrowheads="1"/>
          </p:cNvPicPr>
          <p:nvPr/>
        </p:nvPicPr>
        <p:blipFill>
          <a:blip r:embed="rId5" cstate="print"/>
          <a:srcRect/>
          <a:stretch>
            <a:fillRect/>
          </a:stretch>
        </p:blipFill>
        <p:spPr bwMode="auto">
          <a:xfrm>
            <a:off x="0" y="152400"/>
            <a:ext cx="4743450" cy="6324600"/>
          </a:xfrm>
          <a:prstGeom prst="rect">
            <a:avLst/>
          </a:prstGeom>
          <a:noFill/>
        </p:spPr>
      </p:pic>
      <p:pic>
        <p:nvPicPr>
          <p:cNvPr id="2061" name="Picture 13" descr="C:\Users\msijan\Desktop\CERN 2019\SLIKE\IMG_20190417_104019.jpg"/>
          <p:cNvPicPr>
            <a:picLocks noChangeAspect="1" noChangeArrowheads="1"/>
          </p:cNvPicPr>
          <p:nvPr/>
        </p:nvPicPr>
        <p:blipFill>
          <a:blip r:embed="rId6" cstate="print"/>
          <a:srcRect/>
          <a:stretch>
            <a:fillRect/>
          </a:stretch>
        </p:blipFill>
        <p:spPr bwMode="auto">
          <a:xfrm>
            <a:off x="4343400" y="0"/>
            <a:ext cx="4686300" cy="6248400"/>
          </a:xfrm>
          <a:prstGeom prst="rect">
            <a:avLst/>
          </a:prstGeom>
          <a:noFill/>
        </p:spPr>
      </p:pic>
      <p:pic>
        <p:nvPicPr>
          <p:cNvPr id="2062" name="Picture 14" descr="C:\Users\msijan\Desktop\CERN 2019\SLIKE\IMG_20190417_104052.jpg"/>
          <p:cNvPicPr>
            <a:picLocks noChangeAspect="1" noChangeArrowheads="1"/>
          </p:cNvPicPr>
          <p:nvPr/>
        </p:nvPicPr>
        <p:blipFill>
          <a:blip r:embed="rId7" cstate="print"/>
          <a:srcRect/>
          <a:stretch>
            <a:fillRect/>
          </a:stretch>
        </p:blipFill>
        <p:spPr bwMode="auto">
          <a:xfrm>
            <a:off x="1371600" y="0"/>
            <a:ext cx="6477000" cy="6858000"/>
          </a:xfrm>
          <a:prstGeom prst="rect">
            <a:avLst/>
          </a:prstGeom>
          <a:noFill/>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blinds(horizontal)">
                                      <p:cBhvr>
                                        <p:cTn id="7" dur="500"/>
                                        <p:tgtEl>
                                          <p:spTgt spid="205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58"/>
                                        </p:tgtEl>
                                        <p:attrNameLst>
                                          <p:attrName>style.visibility</p:attrName>
                                        </p:attrNameLst>
                                      </p:cBhvr>
                                      <p:to>
                                        <p:strVal val="visible"/>
                                      </p:to>
                                    </p:set>
                                    <p:animEffect transition="in" filter="blinds(horizontal)">
                                      <p:cBhvr>
                                        <p:cTn id="12" dur="500"/>
                                        <p:tgtEl>
                                          <p:spTgt spid="205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59"/>
                                        </p:tgtEl>
                                        <p:attrNameLst>
                                          <p:attrName>style.visibility</p:attrName>
                                        </p:attrNameLst>
                                      </p:cBhvr>
                                      <p:to>
                                        <p:strVal val="visible"/>
                                      </p:to>
                                    </p:set>
                                    <p:animEffect transition="in" filter="blinds(horizontal)">
                                      <p:cBhvr>
                                        <p:cTn id="17" dur="500"/>
                                        <p:tgtEl>
                                          <p:spTgt spid="205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60"/>
                                        </p:tgtEl>
                                        <p:attrNameLst>
                                          <p:attrName>style.visibility</p:attrName>
                                        </p:attrNameLst>
                                      </p:cBhvr>
                                      <p:to>
                                        <p:strVal val="visible"/>
                                      </p:to>
                                    </p:set>
                                    <p:animEffect transition="in" filter="blinds(horizontal)">
                                      <p:cBhvr>
                                        <p:cTn id="22" dur="500"/>
                                        <p:tgtEl>
                                          <p:spTgt spid="206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061"/>
                                        </p:tgtEl>
                                        <p:attrNameLst>
                                          <p:attrName>style.visibility</p:attrName>
                                        </p:attrNameLst>
                                      </p:cBhvr>
                                      <p:to>
                                        <p:strVal val="visible"/>
                                      </p:to>
                                    </p:set>
                                    <p:animEffect transition="in" filter="blinds(horizontal)">
                                      <p:cBhvr>
                                        <p:cTn id="27" dur="500"/>
                                        <p:tgtEl>
                                          <p:spTgt spid="206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062"/>
                                        </p:tgtEl>
                                        <p:attrNameLst>
                                          <p:attrName>style.visibility</p:attrName>
                                        </p:attrNameLst>
                                      </p:cBhvr>
                                      <p:to>
                                        <p:strVal val="visible"/>
                                      </p:to>
                                    </p:set>
                                    <p:animEffect transition="in" filter="blinds(horizontal)">
                                      <p:cBhvr>
                                        <p:cTn id="32" dur="500"/>
                                        <p:tgtEl>
                                          <p:spTgt spid="2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sp>
        <p:nvSpPr>
          <p:cNvPr id="3" name="Content Placeholder 2"/>
          <p:cNvSpPr>
            <a:spLocks noGrp="1"/>
          </p:cNvSpPr>
          <p:nvPr>
            <p:ph idx="1"/>
          </p:nvPr>
        </p:nvSpPr>
        <p:spPr/>
        <p:txBody>
          <a:bodyPr/>
          <a:lstStyle/>
          <a:p>
            <a:endParaRPr lang="hr-HR" dirty="0"/>
          </a:p>
        </p:txBody>
      </p:sp>
      <p:pic>
        <p:nvPicPr>
          <p:cNvPr id="78850" name="Picture 2" descr="Maria and Giuseppe: Lives intertwined with CERNâs history"/>
          <p:cNvPicPr>
            <a:picLocks noChangeAspect="1" noChangeArrowheads="1"/>
          </p:cNvPicPr>
          <p:nvPr/>
        </p:nvPicPr>
        <p:blipFill>
          <a:blip r:embed="rId2" cstate="print"/>
          <a:srcRect/>
          <a:stretch>
            <a:fillRect/>
          </a:stretch>
        </p:blipFill>
        <p:spPr bwMode="auto">
          <a:xfrm>
            <a:off x="-228600" y="304800"/>
            <a:ext cx="9525000" cy="6353102"/>
          </a:xfrm>
          <a:prstGeom prst="rect">
            <a:avLst/>
          </a:prstGeom>
          <a:noFill/>
        </p:spPr>
      </p:pic>
      <p:sp>
        <p:nvSpPr>
          <p:cNvPr id="5" name="Rectangle 4"/>
          <p:cNvSpPr/>
          <p:nvPr/>
        </p:nvSpPr>
        <p:spPr>
          <a:xfrm>
            <a:off x="228600" y="4953000"/>
            <a:ext cx="8763000" cy="138499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2800" b="1" dirty="0" smtClean="0"/>
              <a:t>Two Italian physicists, Maria and Giuseppe </a:t>
            </a:r>
            <a:r>
              <a:rPr lang="en-US" sz="2800" b="1" dirty="0" err="1" smtClean="0"/>
              <a:t>Fidecaro</a:t>
            </a:r>
            <a:r>
              <a:rPr lang="en-US" sz="2800" b="1" dirty="0" smtClean="0"/>
              <a:t>, remember nearly all of it since they arrived in 1956. Most impressively, they are still hard at work, every day!</a:t>
            </a:r>
            <a:endParaRPr lang="hr-HR" sz="2800" b="1" dirty="0"/>
          </a:p>
        </p:txBody>
      </p:sp>
    </p:spTree>
  </p:cSld>
  <p:clrMapOvr>
    <a:masterClrMapping/>
  </p:clrMapOvr>
  <p:transition>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TotalTime>
  <Words>1394</Words>
  <Application>Microsoft Office PowerPoint</Application>
  <PresentationFormat>On-screen Show (4:3)</PresentationFormat>
  <Paragraphs>267</Paragraphs>
  <Slides>53</Slides>
  <Notes>12</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5" baseType="lpstr">
      <vt:lpstr>Office Theme</vt:lpstr>
      <vt:lpstr>Presentation</vt:lpstr>
      <vt:lpstr>PUT U SREDIŠTE ATOMA</vt:lpstr>
      <vt:lpstr>Slide 2</vt:lpstr>
      <vt:lpstr>CERN</vt:lpstr>
      <vt:lpstr>CERN’s convention states: “The Organization shall have no concern with work for military requirements and the results of its experimental and theoretical work shall be published or otherwise made generally available.”</vt:lpstr>
      <vt:lpstr>Antimaterija u medicini:  PET Tomografija</vt:lpstr>
      <vt:lpstr>Slide 6</vt:lpstr>
      <vt:lpstr>1989.</vt:lpstr>
      <vt:lpstr>Slide 8</vt:lpstr>
      <vt:lpstr>Slide 9</vt:lpstr>
      <vt:lpstr>Slide 10</vt:lpstr>
      <vt:lpstr>ŠTO SE U CERN-U RADI?</vt:lpstr>
      <vt:lpstr>Slide 12</vt:lpstr>
      <vt:lpstr>Uvod u  Fiziku elementarnih čestica</vt:lpstr>
      <vt:lpstr>Slide 14</vt:lpstr>
      <vt:lpstr>Velika pitanja!</vt:lpstr>
      <vt:lpstr>Slide 16</vt:lpstr>
      <vt:lpstr>Kako eksperimentalno pristupiti EČ</vt:lpstr>
      <vt:lpstr>Fizika na kraju 19. stoljeća</vt:lpstr>
      <vt:lpstr>Kvantna jednadžba gibanja</vt:lpstr>
      <vt:lpstr>Svijet se zakomplicirao…</vt:lpstr>
      <vt:lpstr>… sve više i više</vt:lpstr>
      <vt:lpstr>Od čega se sastoji proton?</vt:lpstr>
      <vt:lpstr>Rješenje problema b raspada: Nova čestica = neutrino!</vt:lpstr>
      <vt:lpstr>Slide 24</vt:lpstr>
      <vt:lpstr>Neutrini pljuštaju sa svih strana</vt:lpstr>
      <vt:lpstr>Snopovi u borbi protiv raka: hadronska terapija</vt:lpstr>
      <vt:lpstr>Elektroslabo ujedinjenje</vt:lpstr>
      <vt:lpstr>Čestice Standardnog modela</vt:lpstr>
      <vt:lpstr>Slide 29</vt:lpstr>
      <vt:lpstr>Što zahtijevaju nova otkrića?</vt:lpstr>
      <vt:lpstr>Slide 31</vt:lpstr>
      <vt:lpstr>CMS</vt:lpstr>
      <vt:lpstr>Slide 33</vt:lpstr>
      <vt:lpstr>AMS POCC</vt:lpstr>
      <vt:lpstr>Slide 35</vt:lpstr>
      <vt:lpstr>Slide 36</vt:lpstr>
      <vt:lpstr>Kozmologija Velikog praska</vt:lpstr>
      <vt:lpstr>Slide 38</vt:lpstr>
      <vt:lpstr>Veliki prasak</vt:lpstr>
      <vt:lpstr>Wilkinson Microwave Anisotropy Probe </vt:lpstr>
      <vt:lpstr>Što je još u svemiru osim atoma?</vt:lpstr>
      <vt:lpstr>Najnoviji rezultati: Planck satelit</vt:lpstr>
      <vt:lpstr>Slide 43</vt:lpstr>
      <vt:lpstr>Slide 44</vt:lpstr>
      <vt:lpstr>Slide 45</vt:lpstr>
      <vt:lpstr>Slide 46</vt:lpstr>
      <vt:lpstr>Slide 47</vt:lpstr>
      <vt:lpstr>Slide 48</vt:lpstr>
      <vt:lpstr>Slide 49</vt:lpstr>
      <vt:lpstr>Slide 50</vt:lpstr>
      <vt:lpstr>Slide 51</vt:lpstr>
      <vt:lpstr>JA SAM ZVIJEZDA!</vt:lpstr>
      <vt:lpstr>Slide 53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 U SREDIŠTE ATOMA</dc:title>
  <dc:creator>Marko Šijan</dc:creator>
  <cp:lastModifiedBy>msijan</cp:lastModifiedBy>
  <cp:revision>57</cp:revision>
  <dcterms:created xsi:type="dcterms:W3CDTF">2006-08-16T00:00:00Z</dcterms:created>
  <dcterms:modified xsi:type="dcterms:W3CDTF">2019-05-12T17:09:38Z</dcterms:modified>
</cp:coreProperties>
</file>